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8"/>
  </p:notesMasterIdLst>
  <p:handoutMasterIdLst>
    <p:handoutMasterId r:id="rId39"/>
  </p:handoutMasterIdLst>
  <p:sldIdLst>
    <p:sldId id="490" r:id="rId5"/>
    <p:sldId id="466" r:id="rId6"/>
    <p:sldId id="528" r:id="rId7"/>
    <p:sldId id="485" r:id="rId8"/>
    <p:sldId id="529" r:id="rId9"/>
    <p:sldId id="491" r:id="rId10"/>
    <p:sldId id="493" r:id="rId11"/>
    <p:sldId id="494" r:id="rId12"/>
    <p:sldId id="495" r:id="rId13"/>
    <p:sldId id="534" r:id="rId14"/>
    <p:sldId id="526" r:id="rId15"/>
    <p:sldId id="535" r:id="rId16"/>
    <p:sldId id="521" r:id="rId17"/>
    <p:sldId id="515" r:id="rId18"/>
    <p:sldId id="518" r:id="rId19"/>
    <p:sldId id="519" r:id="rId20"/>
    <p:sldId id="520" r:id="rId21"/>
    <p:sldId id="513" r:id="rId22"/>
    <p:sldId id="530" r:id="rId23"/>
    <p:sldId id="527" r:id="rId24"/>
    <p:sldId id="522" r:id="rId25"/>
    <p:sldId id="523" r:id="rId26"/>
    <p:sldId id="524" r:id="rId27"/>
    <p:sldId id="525" r:id="rId28"/>
    <p:sldId id="501" r:id="rId29"/>
    <p:sldId id="510" r:id="rId30"/>
    <p:sldId id="505" r:id="rId31"/>
    <p:sldId id="506" r:id="rId32"/>
    <p:sldId id="511" r:id="rId33"/>
    <p:sldId id="512" r:id="rId34"/>
    <p:sldId id="507" r:id="rId35"/>
    <p:sldId id="533" r:id="rId36"/>
    <p:sldId id="508" r:id="rId37"/>
  </p:sldIdLst>
  <p:sldSz cx="9144000" cy="5143500" type="screen16x9"/>
  <p:notesSz cx="6797675" cy="9926638"/>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2912">
          <p15:clr>
            <a:srgbClr val="A4A3A4"/>
          </p15:clr>
        </p15:guide>
        <p15:guide id="11" orient="horz" pos="224">
          <p15:clr>
            <a:srgbClr val="A4A3A4"/>
          </p15:clr>
        </p15:guide>
        <p15:guide id="12" orient="horz" pos="2922">
          <p15:clr>
            <a:srgbClr val="A4A3A4"/>
          </p15:clr>
        </p15:guide>
        <p15:guide id="13" orient="horz" pos="3144">
          <p15:clr>
            <a:srgbClr val="A4A3A4"/>
          </p15:clr>
        </p15:guide>
        <p15:guide id="14" orient="horz" pos="2914">
          <p15:clr>
            <a:srgbClr val="A4A3A4"/>
          </p15:clr>
        </p15:guide>
        <p15:guide id="15" orient="horz" pos="767">
          <p15:clr>
            <a:srgbClr val="A4A3A4"/>
          </p15:clr>
        </p15:guide>
        <p15:guide id="16" orient="horz" pos="938">
          <p15:clr>
            <a:srgbClr val="A4A3A4"/>
          </p15:clr>
        </p15:guide>
        <p15:guide id="17" orient="horz" pos="3239">
          <p15:clr>
            <a:srgbClr val="A4A3A4"/>
          </p15:clr>
        </p15:guide>
        <p15:guide id="18" orient="horz" pos="2568">
          <p15:clr>
            <a:srgbClr val="A4A3A4"/>
          </p15:clr>
        </p15:guide>
        <p15:guide id="19" orient="horz" pos="1885">
          <p15:clr>
            <a:srgbClr val="A4A3A4"/>
          </p15:clr>
        </p15:guide>
        <p15:guide id="20" pos="197">
          <p15:clr>
            <a:srgbClr val="A4A3A4"/>
          </p15:clr>
        </p15:guide>
        <p15:guide id="21" pos="5612">
          <p15:clr>
            <a:srgbClr val="A4A3A4"/>
          </p15:clr>
        </p15:guide>
        <p15:guide id="22" pos="299">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A6AA"/>
    <a:srgbClr val="94CBDC"/>
    <a:srgbClr val="7ABFD4"/>
    <a:srgbClr val="00AEC0"/>
    <a:srgbClr val="FF4747"/>
    <a:srgbClr val="FE0000"/>
    <a:srgbClr val="FFC715"/>
    <a:srgbClr val="008F9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9" autoAdjust="0"/>
    <p:restoredTop sz="77385" autoAdjust="0"/>
  </p:normalViewPr>
  <p:slideViewPr>
    <p:cSldViewPr snapToGrid="0" snapToObjects="1" showGuides="1">
      <p:cViewPr>
        <p:scale>
          <a:sx n="140" d="100"/>
          <a:sy n="140" d="100"/>
        </p:scale>
        <p:origin x="-2304" y="-800"/>
      </p:cViewPr>
      <p:guideLst>
        <p:guide orient="horz" pos="767"/>
        <p:guide orient="horz" pos="230"/>
        <p:guide orient="horz" pos="4534"/>
        <p:guide orient="horz" pos="4286"/>
        <p:guide orient="horz" pos="224"/>
        <p:guide orient="horz" pos="3239"/>
        <p:guide orient="horz" pos="1835"/>
        <p:guide orient="horz" pos="3127"/>
        <p:guide orient="horz" pos="2568"/>
        <p:guide pos="8229"/>
        <p:guide pos="7517"/>
        <p:guide pos="110"/>
        <p:guide pos="5590"/>
        <p:guide pos="4983"/>
        <p:guide pos="2182"/>
        <p:guide pos="3581"/>
        <p:guide pos="785"/>
        <p:guide pos="2877"/>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81" d="100"/>
          <a:sy n="81" d="100"/>
        </p:scale>
        <p:origin x="-4020" y="-102"/>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47567256043"/>
          <c:y val="0.0809867979248611"/>
          <c:w val="0.270265832650849"/>
          <c:h val="0.761732135872894"/>
        </c:manualLayout>
      </c:layout>
      <c:barChart>
        <c:barDir val="col"/>
        <c:grouping val="percentStacked"/>
        <c:varyColors val="0"/>
        <c:ser>
          <c:idx val="0"/>
          <c:order val="0"/>
          <c:tx>
            <c:strRef>
              <c:f>Tabelle1!$A$2</c:f>
              <c:strCache>
                <c:ptCount val="1"/>
                <c:pt idx="0">
                  <c:v>Less than once a week</c:v>
                </c:pt>
              </c:strCache>
            </c:strRef>
          </c:tx>
          <c:spPr>
            <a:solidFill>
              <a:srgbClr val="FF000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Tabelle1!$B$1</c:f>
              <c:strCache>
                <c:ptCount val="1"/>
                <c:pt idx="0">
                  <c:v>Datenreihe 1</c:v>
                </c:pt>
              </c:strCache>
            </c:strRef>
          </c:cat>
          <c:val>
            <c:numRef>
              <c:f>Tabelle1!$B$2</c:f>
              <c:numCache>
                <c:formatCode>0.0</c:formatCode>
                <c:ptCount val="1"/>
                <c:pt idx="0">
                  <c:v>3.2</c:v>
                </c:pt>
              </c:numCache>
            </c:numRef>
          </c:val>
        </c:ser>
        <c:ser>
          <c:idx val="1"/>
          <c:order val="1"/>
          <c:tx>
            <c:strRef>
              <c:f>Tabelle1!$A$3</c:f>
              <c:strCache>
                <c:ptCount val="1"/>
                <c:pt idx="0">
                  <c:v>About once a day</c:v>
                </c:pt>
              </c:strCache>
            </c:strRef>
          </c:tx>
          <c:spPr>
            <a:solidFill>
              <a:schemeClr val="accent1"/>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Tabelle1!$B$3</c:f>
              <c:numCache>
                <c:formatCode>0.0</c:formatCode>
                <c:ptCount val="1"/>
                <c:pt idx="0">
                  <c:v>10.7</c:v>
                </c:pt>
              </c:numCache>
            </c:numRef>
          </c:val>
        </c:ser>
        <c:ser>
          <c:idx val="2"/>
          <c:order val="2"/>
          <c:tx>
            <c:strRef>
              <c:f>Tabelle1!$A$4</c:f>
              <c:strCache>
                <c:ptCount val="1"/>
                <c:pt idx="0">
                  <c:v>Several times a day</c:v>
                </c:pt>
              </c:strCache>
            </c:strRef>
          </c:tx>
          <c:spPr>
            <a:solidFill>
              <a:schemeClr val="accent2"/>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Tabelle1!$B$4</c:f>
              <c:numCache>
                <c:formatCode>0.0</c:formatCode>
                <c:ptCount val="1"/>
                <c:pt idx="0">
                  <c:v>44.4</c:v>
                </c:pt>
              </c:numCache>
            </c:numRef>
          </c:val>
        </c:ser>
        <c:ser>
          <c:idx val="3"/>
          <c:order val="3"/>
          <c:tx>
            <c:strRef>
              <c:f>Tabelle1!$A$5</c:f>
              <c:strCache>
                <c:ptCount val="1"/>
                <c:pt idx="0">
                  <c:v>About half a day</c:v>
                </c:pt>
              </c:strCache>
            </c:strRef>
          </c:tx>
          <c:spPr>
            <a:solidFill>
              <a:srgbClr val="92D050"/>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Tabelle1!$B$5</c:f>
              <c:numCache>
                <c:formatCode>0.0</c:formatCode>
                <c:ptCount val="1"/>
                <c:pt idx="0">
                  <c:v>14.5</c:v>
                </c:pt>
              </c:numCache>
            </c:numRef>
          </c:val>
        </c:ser>
        <c:ser>
          <c:idx val="4"/>
          <c:order val="4"/>
          <c:tx>
            <c:strRef>
              <c:f>Tabelle1!$A$6</c:f>
              <c:strCache>
                <c:ptCount val="1"/>
                <c:pt idx="0">
                  <c:v>All day</c:v>
                </c:pt>
              </c:strCache>
            </c:strRef>
          </c:tx>
          <c:spPr>
            <a:solidFill>
              <a:srgbClr val="00B050"/>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Tabelle1!$B$6</c:f>
              <c:numCache>
                <c:formatCode>0.0</c:formatCode>
                <c:ptCount val="1"/>
                <c:pt idx="0">
                  <c:v>27.4</c:v>
                </c:pt>
              </c:numCache>
            </c:numRef>
          </c:val>
        </c:ser>
        <c:dLbls>
          <c:showLegendKey val="0"/>
          <c:showVal val="0"/>
          <c:showCatName val="0"/>
          <c:showSerName val="0"/>
          <c:showPercent val="0"/>
          <c:showBubbleSize val="0"/>
        </c:dLbls>
        <c:gapWidth val="10"/>
        <c:overlap val="100"/>
        <c:axId val="2073053032"/>
        <c:axId val="2125897464"/>
      </c:barChart>
      <c:catAx>
        <c:axId val="2073053032"/>
        <c:scaling>
          <c:orientation val="minMax"/>
        </c:scaling>
        <c:delete val="1"/>
        <c:axPos val="b"/>
        <c:numFmt formatCode="General" sourceLinked="0"/>
        <c:majorTickMark val="out"/>
        <c:minorTickMark val="none"/>
        <c:tickLblPos val="nextTo"/>
        <c:crossAx val="2125897464"/>
        <c:crosses val="autoZero"/>
        <c:auto val="1"/>
        <c:lblAlgn val="ctr"/>
        <c:lblOffset val="100"/>
        <c:noMultiLvlLbl val="0"/>
      </c:catAx>
      <c:valAx>
        <c:axId val="2125897464"/>
        <c:scaling>
          <c:orientation val="minMax"/>
          <c:max val="1.0"/>
          <c:min val="0.0"/>
        </c:scaling>
        <c:delete val="1"/>
        <c:axPos val="l"/>
        <c:numFmt formatCode="0%" sourceLinked="0"/>
        <c:majorTickMark val="out"/>
        <c:minorTickMark val="none"/>
        <c:tickLblPos val="nextTo"/>
        <c:crossAx val="2073053032"/>
        <c:crosses val="autoZero"/>
        <c:crossBetween val="between"/>
        <c:majorUnit val="0.2"/>
        <c:minorUnit val="0.1"/>
      </c:valAx>
    </c:plotArea>
    <c:legend>
      <c:legendPos val="r"/>
      <c:layout>
        <c:manualLayout>
          <c:xMode val="edge"/>
          <c:yMode val="edge"/>
          <c:x val="0.434062108065977"/>
          <c:y val="0.0823257495812086"/>
          <c:w val="0.464423765494376"/>
          <c:h val="0.760371635832306"/>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2">
                  <a:lumMod val="75000"/>
                </a:schemeClr>
              </a:solidFill>
            </c:spPr>
          </c:dPt>
          <c:dPt>
            <c:idx val="8"/>
            <c:invertIfNegative val="0"/>
            <c:bubble3D val="0"/>
            <c:spPr>
              <a:solidFill>
                <a:schemeClr val="accent2">
                  <a:lumMod val="75000"/>
                </a:schemeClr>
              </a:solidFill>
            </c:spPr>
          </c:dPt>
          <c:dPt>
            <c:idx val="9"/>
            <c:invertIfNegative val="0"/>
            <c:bubble3D val="0"/>
            <c:spPr>
              <a:solidFill>
                <a:schemeClr val="accent1"/>
              </a:solidFill>
            </c:spPr>
          </c:dPt>
          <c:dPt>
            <c:idx val="10"/>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000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Search Ad - Low Quantitiy</c:v>
                </c:pt>
                <c:pt idx="1">
                  <c:v>Text Ad - Next To</c:v>
                </c:pt>
                <c:pt idx="2">
                  <c:v>Search Ad - High Quantitiy</c:v>
                </c:pt>
                <c:pt idx="3">
                  <c:v>Ad Banner - Conservative</c:v>
                </c:pt>
                <c:pt idx="4">
                  <c:v>Text Ad - Below</c:v>
                </c:pt>
                <c:pt idx="5">
                  <c:v>Subtitle Native Tweets</c:v>
                </c:pt>
                <c:pt idx="6">
                  <c:v>Ad Banner - Attention Grabbing</c:v>
                </c:pt>
                <c:pt idx="7">
                  <c:v>Text Ad - Between </c:v>
                </c:pt>
                <c:pt idx="8">
                  <c:v>Hidden Native Ad</c:v>
                </c:pt>
                <c:pt idx="9">
                  <c:v>Video Ad - Unskippable video</c:v>
                </c:pt>
                <c:pt idx="10">
                  <c:v>Ad Banner - Animated Banner</c:v>
                </c:pt>
                <c:pt idx="11">
                  <c:v>Pop-up</c:v>
                </c:pt>
                <c:pt idx="12">
                  <c:v>Ad Banner - All Around</c:v>
                </c:pt>
              </c:strCache>
            </c:strRef>
          </c:cat>
          <c:val>
            <c:numRef>
              <c:f>Tabelle1!$B$2:$B$14</c:f>
              <c:numCache>
                <c:formatCode>0.0</c:formatCode>
                <c:ptCount val="13"/>
                <c:pt idx="0">
                  <c:v>81.4</c:v>
                </c:pt>
                <c:pt idx="1">
                  <c:v>76.6</c:v>
                </c:pt>
                <c:pt idx="2">
                  <c:v>76.5</c:v>
                </c:pt>
                <c:pt idx="3">
                  <c:v>76.4</c:v>
                </c:pt>
                <c:pt idx="4">
                  <c:v>72.6</c:v>
                </c:pt>
                <c:pt idx="5">
                  <c:v>64.7</c:v>
                </c:pt>
                <c:pt idx="6">
                  <c:v>60.1</c:v>
                </c:pt>
                <c:pt idx="7">
                  <c:v>59.4</c:v>
                </c:pt>
                <c:pt idx="8">
                  <c:v>57.7</c:v>
                </c:pt>
                <c:pt idx="9">
                  <c:v>44.9</c:v>
                </c:pt>
                <c:pt idx="10">
                  <c:v>33.6</c:v>
                </c:pt>
                <c:pt idx="11">
                  <c:v>27.1</c:v>
                </c:pt>
                <c:pt idx="12">
                  <c:v>25.1</c:v>
                </c:pt>
              </c:numCache>
            </c:numRef>
          </c:val>
        </c:ser>
        <c:dLbls>
          <c:showLegendKey val="0"/>
          <c:showVal val="0"/>
          <c:showCatName val="0"/>
          <c:showSerName val="0"/>
          <c:showPercent val="0"/>
          <c:showBubbleSize val="0"/>
        </c:dLbls>
        <c:gapWidth val="150"/>
        <c:axId val="-2136349384"/>
        <c:axId val="-2136354648"/>
      </c:barChart>
      <c:catAx>
        <c:axId val="-2136349384"/>
        <c:scaling>
          <c:orientation val="minMax"/>
        </c:scaling>
        <c:delete val="1"/>
        <c:axPos val="b"/>
        <c:numFmt formatCode="General" sourceLinked="0"/>
        <c:majorTickMark val="out"/>
        <c:minorTickMark val="none"/>
        <c:tickLblPos val="nextTo"/>
        <c:crossAx val="-2136354648"/>
        <c:crosses val="autoZero"/>
        <c:auto val="1"/>
        <c:lblAlgn val="ctr"/>
        <c:lblOffset val="100"/>
        <c:noMultiLvlLbl val="0"/>
      </c:catAx>
      <c:valAx>
        <c:axId val="-2136354648"/>
        <c:scaling>
          <c:orientation val="minMax"/>
          <c:max val="9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6349384"/>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2">
                  <a:lumMod val="75000"/>
                </a:schemeClr>
              </a:solidFill>
            </c:spPr>
          </c:dPt>
          <c:dPt>
            <c:idx val="8"/>
            <c:invertIfNegative val="0"/>
            <c:bubble3D val="0"/>
            <c:spPr>
              <a:solidFill>
                <a:schemeClr val="accent2">
                  <a:lumMod val="75000"/>
                </a:schemeClr>
              </a:solidFill>
            </c:spPr>
          </c:dPt>
          <c:dPt>
            <c:idx val="9"/>
            <c:invertIfNegative val="0"/>
            <c:bubble3D val="0"/>
            <c:spPr>
              <a:solidFill>
                <a:schemeClr val="accent1"/>
              </a:solidFill>
            </c:spPr>
          </c:dPt>
          <c:dPt>
            <c:idx val="10"/>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000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Search Ad - Low Quantitiy</c:v>
                </c:pt>
                <c:pt idx="1">
                  <c:v>Text Ad - Next To</c:v>
                </c:pt>
                <c:pt idx="2">
                  <c:v>Search Ad - High Quantitiy</c:v>
                </c:pt>
                <c:pt idx="3">
                  <c:v>Ad Banner - Conservative</c:v>
                </c:pt>
                <c:pt idx="4">
                  <c:v>Text Ad - Below</c:v>
                </c:pt>
                <c:pt idx="5">
                  <c:v>Subtitle Native Tweets</c:v>
                </c:pt>
                <c:pt idx="6">
                  <c:v>Ad Banner - Attention Grabbing</c:v>
                </c:pt>
                <c:pt idx="7">
                  <c:v>Text Ad - Between </c:v>
                </c:pt>
                <c:pt idx="8">
                  <c:v>Hidden Native Ad</c:v>
                </c:pt>
                <c:pt idx="9">
                  <c:v>Video Ad - Unskippable video</c:v>
                </c:pt>
                <c:pt idx="10">
                  <c:v>Ad Banner - Animated Banner</c:v>
                </c:pt>
                <c:pt idx="11">
                  <c:v>Pop-up</c:v>
                </c:pt>
                <c:pt idx="12">
                  <c:v>Ad Banner - All Around</c:v>
                </c:pt>
              </c:strCache>
            </c:strRef>
          </c:cat>
          <c:val>
            <c:numRef>
              <c:f>Tabelle1!$B$2:$B$14</c:f>
              <c:numCache>
                <c:formatCode>0.0</c:formatCode>
                <c:ptCount val="13"/>
                <c:pt idx="0">
                  <c:v>60.8</c:v>
                </c:pt>
                <c:pt idx="1">
                  <c:v>52.70000000000006</c:v>
                </c:pt>
                <c:pt idx="2">
                  <c:v>49.89999999999997</c:v>
                </c:pt>
                <c:pt idx="3">
                  <c:v>49.65</c:v>
                </c:pt>
                <c:pt idx="4">
                  <c:v>43.60000000000001</c:v>
                </c:pt>
                <c:pt idx="5">
                  <c:v>36.25000000000004</c:v>
                </c:pt>
                <c:pt idx="6">
                  <c:v>35.79999999999998</c:v>
                </c:pt>
                <c:pt idx="7">
                  <c:v>33.84999999999997</c:v>
                </c:pt>
                <c:pt idx="8">
                  <c:v>33.45000000000005</c:v>
                </c:pt>
                <c:pt idx="9">
                  <c:v>24.85000000000008</c:v>
                </c:pt>
                <c:pt idx="10">
                  <c:v>17.50000000000001</c:v>
                </c:pt>
                <c:pt idx="11">
                  <c:v>14.65000000000002</c:v>
                </c:pt>
                <c:pt idx="12">
                  <c:v>11.5</c:v>
                </c:pt>
              </c:numCache>
            </c:numRef>
          </c:val>
        </c:ser>
        <c:dLbls>
          <c:showLegendKey val="0"/>
          <c:showVal val="0"/>
          <c:showCatName val="0"/>
          <c:showSerName val="0"/>
          <c:showPercent val="0"/>
          <c:showBubbleSize val="0"/>
        </c:dLbls>
        <c:gapWidth val="150"/>
        <c:axId val="-2134782568"/>
        <c:axId val="-2134785864"/>
      </c:barChart>
      <c:catAx>
        <c:axId val="-2134782568"/>
        <c:scaling>
          <c:orientation val="minMax"/>
        </c:scaling>
        <c:delete val="1"/>
        <c:axPos val="b"/>
        <c:numFmt formatCode="General" sourceLinked="0"/>
        <c:majorTickMark val="out"/>
        <c:minorTickMark val="none"/>
        <c:tickLblPos val="nextTo"/>
        <c:crossAx val="-2134785864"/>
        <c:crosses val="autoZero"/>
        <c:auto val="1"/>
        <c:lblAlgn val="ctr"/>
        <c:lblOffset val="100"/>
        <c:noMultiLvlLbl val="0"/>
      </c:catAx>
      <c:valAx>
        <c:axId val="-2134785864"/>
        <c:scaling>
          <c:orientation val="minMax"/>
          <c:max val="7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47825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bar"/>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numFmt formatCode="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Tabelle1!$A$2:$A$9</c:f>
              <c:strCache>
                <c:ptCount val="8"/>
                <c:pt idx="0">
                  <c:v>Internet usage with laptop</c:v>
                </c:pt>
                <c:pt idx="1">
                  <c:v>Internet usage with Internet-capable phone or smartphone</c:v>
                </c:pt>
                <c:pt idx="2">
                  <c:v>Internet usage with desktop PC (with separate screen)</c:v>
                </c:pt>
                <c:pt idx="3">
                  <c:v>Internet usage with tablet</c:v>
                </c:pt>
                <c:pt idx="4">
                  <c:v>Internet usage through an Internet-capable television, receiver, or blu-ray player</c:v>
                </c:pt>
                <c:pt idx="5">
                  <c:v>Internet usage through a game console (e.g. xBox, Playstation)</c:v>
                </c:pt>
                <c:pt idx="6">
                  <c:v>Internet usage with hybrid devices such as laptop and tablet in one device</c:v>
                </c:pt>
                <c:pt idx="7">
                  <c:v>With none of the listed devices</c:v>
                </c:pt>
              </c:strCache>
            </c:strRef>
          </c:cat>
          <c:val>
            <c:numRef>
              <c:f>Tabelle1!$B$2:$B$9</c:f>
              <c:numCache>
                <c:formatCode>0</c:formatCode>
                <c:ptCount val="8"/>
                <c:pt idx="0">
                  <c:v>65.3</c:v>
                </c:pt>
                <c:pt idx="1">
                  <c:v>63.5</c:v>
                </c:pt>
                <c:pt idx="2">
                  <c:v>58.2</c:v>
                </c:pt>
                <c:pt idx="3">
                  <c:v>36.7</c:v>
                </c:pt>
                <c:pt idx="4">
                  <c:v>16.4</c:v>
                </c:pt>
                <c:pt idx="5">
                  <c:v>11.7</c:v>
                </c:pt>
                <c:pt idx="6">
                  <c:v>5.5</c:v>
                </c:pt>
                <c:pt idx="7">
                  <c:v>0.3</c:v>
                </c:pt>
              </c:numCache>
            </c:numRef>
          </c:val>
        </c:ser>
        <c:dLbls>
          <c:showLegendKey val="0"/>
          <c:showVal val="0"/>
          <c:showCatName val="0"/>
          <c:showSerName val="0"/>
          <c:showPercent val="0"/>
          <c:showBubbleSize val="0"/>
        </c:dLbls>
        <c:gapWidth val="150"/>
        <c:axId val="2073282376"/>
        <c:axId val="2126276184"/>
      </c:barChart>
      <c:catAx>
        <c:axId val="2073282376"/>
        <c:scaling>
          <c:orientation val="maxMin"/>
        </c:scaling>
        <c:delete val="0"/>
        <c:axPos val="l"/>
        <c:numFmt formatCode="General" sourceLinked="0"/>
        <c:majorTickMark val="out"/>
        <c:minorTickMark val="none"/>
        <c:tickLblPos val="none"/>
        <c:crossAx val="2126276184"/>
        <c:crosses val="autoZero"/>
        <c:auto val="1"/>
        <c:lblAlgn val="ctr"/>
        <c:lblOffset val="100"/>
        <c:noMultiLvlLbl val="0"/>
      </c:catAx>
      <c:valAx>
        <c:axId val="2126276184"/>
        <c:scaling>
          <c:orientation val="minMax"/>
          <c:max val="100.0"/>
          <c:min val="0.0"/>
        </c:scaling>
        <c:delete val="0"/>
        <c:axPos val="b"/>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073282376"/>
        <c:crosses val="max"/>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38569106677234"/>
          <c:y val="0.307868706204364"/>
          <c:w val="0.941469369779981"/>
          <c:h val="0.623379182510329"/>
        </c:manualLayout>
      </c:layout>
      <c:barChart>
        <c:barDir val="bar"/>
        <c:grouping val="stacked"/>
        <c:varyColors val="0"/>
        <c:ser>
          <c:idx val="0"/>
          <c:order val="0"/>
          <c:tx>
            <c:strRef>
              <c:f>Tabelle1!$A$2</c:f>
              <c:strCache>
                <c:ptCount val="1"/>
                <c:pt idx="0">
                  <c:v>(1) for me online advertising 
isn't disruptive at all</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Tabelle1!$B$1</c:f>
              <c:strCache>
                <c:ptCount val="1"/>
                <c:pt idx="0">
                  <c:v>Datenreihe 1</c:v>
                </c:pt>
              </c:strCache>
            </c:strRef>
          </c:cat>
          <c:val>
            <c:numRef>
              <c:f>Tabelle1!$B$2</c:f>
              <c:numCache>
                <c:formatCode>0.0</c:formatCode>
                <c:ptCount val="1"/>
                <c:pt idx="0">
                  <c:v>5.3</c:v>
                </c:pt>
              </c:numCache>
            </c:numRef>
          </c:val>
        </c:ser>
        <c:ser>
          <c:idx val="1"/>
          <c:order val="1"/>
          <c:tx>
            <c:strRef>
              <c:f>Tabelle1!$A$3</c:f>
              <c:strCache>
                <c:ptCount val="1"/>
                <c:pt idx="0">
                  <c:v>(2)</c:v>
                </c:pt>
              </c:strCache>
            </c:strRef>
          </c:tx>
          <c:spPr>
            <a:solidFill>
              <a:srgbClr val="92D050"/>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Tabelle1!$B$3</c:f>
              <c:numCache>
                <c:formatCode>0.0</c:formatCode>
                <c:ptCount val="1"/>
                <c:pt idx="0">
                  <c:v>9.0</c:v>
                </c:pt>
              </c:numCache>
            </c:numRef>
          </c:val>
        </c:ser>
        <c:ser>
          <c:idx val="2"/>
          <c:order val="2"/>
          <c:tx>
            <c:strRef>
              <c:f>Tabelle1!$A$4</c:f>
              <c:strCache>
                <c:ptCount val="1"/>
                <c:pt idx="0">
                  <c:v>(3)</c:v>
                </c:pt>
              </c:strCache>
            </c:strRef>
          </c:tx>
          <c:spPr>
            <a:solidFill>
              <a:schemeClr val="accent2"/>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Tabelle1!$B$4</c:f>
              <c:numCache>
                <c:formatCode>0.0</c:formatCode>
                <c:ptCount val="1"/>
                <c:pt idx="0">
                  <c:v>20.3</c:v>
                </c:pt>
              </c:numCache>
            </c:numRef>
          </c:val>
        </c:ser>
        <c:ser>
          <c:idx val="3"/>
          <c:order val="3"/>
          <c:tx>
            <c:strRef>
              <c:f>Tabelle1!$A$5</c:f>
              <c:strCache>
                <c:ptCount val="1"/>
                <c:pt idx="0">
                  <c:v>(4)</c:v>
                </c:pt>
              </c:strCache>
            </c:strRef>
          </c:tx>
          <c:spPr>
            <a:solidFill>
              <a:schemeClr val="accent2">
                <a:lumMod val="75000"/>
              </a:schemeClr>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Tabelle1!$B$5</c:f>
              <c:numCache>
                <c:formatCode>0.0</c:formatCode>
                <c:ptCount val="1"/>
                <c:pt idx="0">
                  <c:v>23.7</c:v>
                </c:pt>
              </c:numCache>
            </c:numRef>
          </c:val>
        </c:ser>
        <c:ser>
          <c:idx val="4"/>
          <c:order val="4"/>
          <c:tx>
            <c:strRef>
              <c:f>Tabelle1!$A$6</c:f>
              <c:strCache>
                <c:ptCount val="1"/>
                <c:pt idx="0">
                  <c:v>(5)</c:v>
                </c:pt>
              </c:strCache>
            </c:strRef>
          </c:tx>
          <c:spPr>
            <a:solidFill>
              <a:schemeClr val="accent1"/>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Tabelle1!$B$6</c:f>
              <c:numCache>
                <c:formatCode>0.0</c:formatCode>
                <c:ptCount val="1"/>
                <c:pt idx="0">
                  <c:v>21.7</c:v>
                </c:pt>
              </c:numCache>
            </c:numRef>
          </c:val>
        </c:ser>
        <c:ser>
          <c:idx val="5"/>
          <c:order val="5"/>
          <c:tx>
            <c:strRef>
              <c:f>Tabelle1!$A$7</c:f>
              <c:strCache>
                <c:ptCount val="1"/>
                <c:pt idx="0">
                  <c:v>(6) for me online advertising 
is very disruptive</c:v>
                </c:pt>
              </c:strCache>
            </c:strRef>
          </c:tx>
          <c:spPr>
            <a:solidFill>
              <a:srgbClr val="FF0000"/>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Tabelle1!$B$7</c:f>
              <c:numCache>
                <c:formatCode>0.0</c:formatCode>
                <c:ptCount val="1"/>
                <c:pt idx="0">
                  <c:v>20.1</c:v>
                </c:pt>
              </c:numCache>
            </c:numRef>
          </c:val>
        </c:ser>
        <c:dLbls>
          <c:showLegendKey val="0"/>
          <c:showVal val="0"/>
          <c:showCatName val="0"/>
          <c:showSerName val="0"/>
          <c:showPercent val="0"/>
          <c:showBubbleSize val="0"/>
        </c:dLbls>
        <c:gapWidth val="70"/>
        <c:overlap val="100"/>
        <c:axId val="-2133896344"/>
        <c:axId val="-2133898856"/>
      </c:barChart>
      <c:catAx>
        <c:axId val="-2133896344"/>
        <c:scaling>
          <c:orientation val="minMax"/>
        </c:scaling>
        <c:delete val="1"/>
        <c:axPos val="l"/>
        <c:numFmt formatCode="General" sourceLinked="0"/>
        <c:majorTickMark val="out"/>
        <c:minorTickMark val="none"/>
        <c:tickLblPos val="nextTo"/>
        <c:crossAx val="-2133898856"/>
        <c:crosses val="autoZero"/>
        <c:auto val="1"/>
        <c:lblAlgn val="ctr"/>
        <c:lblOffset val="100"/>
        <c:noMultiLvlLbl val="0"/>
      </c:catAx>
      <c:valAx>
        <c:axId val="-2133898856"/>
        <c:scaling>
          <c:orientation val="minMax"/>
          <c:max val="100.0"/>
          <c:min val="0.0"/>
        </c:scaling>
        <c:delete val="1"/>
        <c:axPos val="b"/>
        <c:numFmt formatCode="0" sourceLinked="0"/>
        <c:majorTickMark val="out"/>
        <c:minorTickMark val="none"/>
        <c:tickLblPos val="nextTo"/>
        <c:crossAx val="-2133896344"/>
        <c:crosses val="autoZero"/>
        <c:crossBetween val="between"/>
      </c:valAx>
    </c:plotArea>
    <c:legend>
      <c:legendPos val="t"/>
      <c:layout>
        <c:manualLayout>
          <c:xMode val="edge"/>
          <c:yMode val="edge"/>
          <c:x val="0.0"/>
          <c:y val="0.130629011442084"/>
          <c:w val="0.953926920530116"/>
          <c:h val="0.20739642792180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chemeClr val="accent1"/>
              </a:solidFill>
            </c:spPr>
          </c:dPt>
          <c:dPt>
            <c:idx val="4"/>
            <c:invertIfNegative val="0"/>
            <c:bubble3D val="0"/>
            <c:spPr>
              <a:solidFill>
                <a:schemeClr val="accent1"/>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2">
                  <a:lumMod val="75000"/>
                </a:schemeClr>
              </a:solidFill>
            </c:spPr>
          </c:dPt>
          <c:dPt>
            <c:idx val="8"/>
            <c:invertIfNegative val="0"/>
            <c:bubble3D val="0"/>
            <c:spPr>
              <a:solidFill>
                <a:schemeClr val="accent2">
                  <a:lumMod val="75000"/>
                </a:schemeClr>
              </a:solidFill>
            </c:spPr>
          </c:dPt>
          <c:dPt>
            <c:idx val="9"/>
            <c:invertIfNegative val="0"/>
            <c:bubble3D val="0"/>
            <c:spPr>
              <a:solidFill>
                <a:schemeClr val="accent2">
                  <a:lumMod val="75000"/>
                </a:schemeClr>
              </a:solidFill>
            </c:spPr>
          </c:dPt>
          <c:dPt>
            <c:idx val="10"/>
            <c:invertIfNegative val="0"/>
            <c:bubble3D val="0"/>
            <c:spPr>
              <a:solidFill>
                <a:srgbClr val="00B050"/>
              </a:solidFill>
            </c:spPr>
          </c:dPt>
          <c:dPt>
            <c:idx val="11"/>
            <c:invertIfNegative val="0"/>
            <c:bubble3D val="0"/>
            <c:spPr>
              <a:solidFill>
                <a:srgbClr val="00B050"/>
              </a:solidFill>
            </c:spPr>
          </c:dPt>
          <c:dPt>
            <c:idx val="12"/>
            <c:invertIfNegative val="0"/>
            <c:bubble3D val="0"/>
            <c:spPr>
              <a:solidFill>
                <a:srgbClr val="00B05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Pop-up</c:v>
                </c:pt>
                <c:pt idx="1">
                  <c:v>Ad Banner - All Around</c:v>
                </c:pt>
                <c:pt idx="2">
                  <c:v>Ad Banner - Animated Banner</c:v>
                </c:pt>
                <c:pt idx="3">
                  <c:v>Video Ad - Unskippable video</c:v>
                </c:pt>
                <c:pt idx="4">
                  <c:v>Hidden Native Ad</c:v>
                </c:pt>
                <c:pt idx="5">
                  <c:v>Text Ad - Between </c:v>
                </c:pt>
                <c:pt idx="6">
                  <c:v>Subtitle Native Tweets</c:v>
                </c:pt>
                <c:pt idx="7">
                  <c:v>Ad Banner - Attention Grabbing</c:v>
                </c:pt>
                <c:pt idx="8">
                  <c:v>Text Ad - Next To</c:v>
                </c:pt>
                <c:pt idx="9">
                  <c:v>Text Ad - Below</c:v>
                </c:pt>
                <c:pt idx="10">
                  <c:v>Ad Banner - Conservative</c:v>
                </c:pt>
                <c:pt idx="11">
                  <c:v>Search Ad - High Quantitiy</c:v>
                </c:pt>
                <c:pt idx="12">
                  <c:v>Search Ad - Low Quantitiy</c:v>
                </c:pt>
              </c:strCache>
            </c:strRef>
          </c:cat>
          <c:val>
            <c:numRef>
              <c:f>Tabelle1!$B$2:$B$14</c:f>
              <c:numCache>
                <c:formatCode>General</c:formatCode>
                <c:ptCount val="13"/>
                <c:pt idx="0">
                  <c:v>77.2</c:v>
                </c:pt>
                <c:pt idx="1">
                  <c:v>69.6</c:v>
                </c:pt>
                <c:pt idx="2">
                  <c:v>65.5</c:v>
                </c:pt>
                <c:pt idx="3">
                  <c:v>46.4</c:v>
                </c:pt>
                <c:pt idx="4">
                  <c:v>35.2</c:v>
                </c:pt>
                <c:pt idx="5">
                  <c:v>27.3</c:v>
                </c:pt>
                <c:pt idx="6">
                  <c:v>27.0</c:v>
                </c:pt>
                <c:pt idx="7">
                  <c:v>24.6</c:v>
                </c:pt>
                <c:pt idx="8">
                  <c:v>22.7</c:v>
                </c:pt>
                <c:pt idx="9">
                  <c:v>22.6</c:v>
                </c:pt>
                <c:pt idx="10">
                  <c:v>19.5</c:v>
                </c:pt>
                <c:pt idx="11">
                  <c:v>18.1</c:v>
                </c:pt>
                <c:pt idx="12">
                  <c:v>17.6</c:v>
                </c:pt>
              </c:numCache>
            </c:numRef>
          </c:val>
        </c:ser>
        <c:dLbls>
          <c:showLegendKey val="0"/>
          <c:showVal val="0"/>
          <c:showCatName val="0"/>
          <c:showSerName val="0"/>
          <c:showPercent val="0"/>
          <c:showBubbleSize val="0"/>
        </c:dLbls>
        <c:gapWidth val="150"/>
        <c:axId val="-2133998440"/>
        <c:axId val="-2134006296"/>
      </c:barChart>
      <c:catAx>
        <c:axId val="-2133998440"/>
        <c:scaling>
          <c:orientation val="minMax"/>
        </c:scaling>
        <c:delete val="1"/>
        <c:axPos val="b"/>
        <c:numFmt formatCode="General" sourceLinked="0"/>
        <c:majorTickMark val="out"/>
        <c:minorTickMark val="none"/>
        <c:tickLblPos val="nextTo"/>
        <c:crossAx val="-2134006296"/>
        <c:crosses val="autoZero"/>
        <c:auto val="1"/>
        <c:lblAlgn val="ctr"/>
        <c:lblOffset val="100"/>
        <c:noMultiLvlLbl val="0"/>
      </c:catAx>
      <c:valAx>
        <c:axId val="-2134006296"/>
        <c:scaling>
          <c:orientation val="minMax"/>
          <c:max val="8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3998440"/>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chemeClr val="accent1"/>
              </a:solidFill>
            </c:spPr>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2">
                  <a:lumMod val="75000"/>
                </a:schemeClr>
              </a:solidFill>
            </c:spPr>
          </c:dPt>
          <c:dPt>
            <c:idx val="8"/>
            <c:invertIfNegative val="0"/>
            <c:bubble3D val="0"/>
            <c:spPr>
              <a:solidFill>
                <a:srgbClr val="00B050"/>
              </a:solidFill>
            </c:spPr>
          </c:dPt>
          <c:dPt>
            <c:idx val="9"/>
            <c:invertIfNegative val="0"/>
            <c:bubble3D val="0"/>
            <c:spPr>
              <a:solidFill>
                <a:srgbClr val="00B050"/>
              </a:solidFill>
            </c:spPr>
          </c:dPt>
          <c:dPt>
            <c:idx val="10"/>
            <c:invertIfNegative val="0"/>
            <c:bubble3D val="0"/>
            <c:spPr>
              <a:solidFill>
                <a:srgbClr val="00B050"/>
              </a:solidFill>
            </c:spPr>
          </c:dPt>
          <c:dPt>
            <c:idx val="11"/>
            <c:invertIfNegative val="0"/>
            <c:bubble3D val="0"/>
            <c:spPr>
              <a:solidFill>
                <a:srgbClr val="00B050"/>
              </a:solidFill>
            </c:spPr>
          </c:dPt>
          <c:dPt>
            <c:idx val="12"/>
            <c:invertIfNegative val="0"/>
            <c:bubble3D val="0"/>
            <c:spPr>
              <a:solidFill>
                <a:srgbClr val="00B05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Ad Banner - All Around</c:v>
                </c:pt>
                <c:pt idx="1">
                  <c:v>Pop-up</c:v>
                </c:pt>
                <c:pt idx="2">
                  <c:v>Ad Banner - Animated Banner</c:v>
                </c:pt>
                <c:pt idx="3">
                  <c:v>Video Ad - Unskippable video</c:v>
                </c:pt>
                <c:pt idx="4">
                  <c:v>Hidden Native Ad</c:v>
                </c:pt>
                <c:pt idx="5">
                  <c:v>Subtitle Native Tweets</c:v>
                </c:pt>
                <c:pt idx="6">
                  <c:v>Text Ad - Between </c:v>
                </c:pt>
                <c:pt idx="7">
                  <c:v>Ad Banner - Attention Grabbing</c:v>
                </c:pt>
                <c:pt idx="8">
                  <c:v>Text Ad - Below</c:v>
                </c:pt>
                <c:pt idx="9">
                  <c:v>Search Ad - High Quantitiy</c:v>
                </c:pt>
                <c:pt idx="10">
                  <c:v>Ad Banner - Conservative</c:v>
                </c:pt>
                <c:pt idx="11">
                  <c:v>Text Ad - Next To</c:v>
                </c:pt>
                <c:pt idx="12">
                  <c:v>Search Ad - Low Quantitiy</c:v>
                </c:pt>
              </c:strCache>
            </c:strRef>
          </c:cat>
          <c:val>
            <c:numRef>
              <c:f>Tabelle1!$B$2:$B$14</c:f>
              <c:numCache>
                <c:formatCode>0.0</c:formatCode>
                <c:ptCount val="13"/>
                <c:pt idx="0">
                  <c:v>54.12086290443343</c:v>
                </c:pt>
                <c:pt idx="1">
                  <c:v>52.01430455378326</c:v>
                </c:pt>
                <c:pt idx="2">
                  <c:v>46.44233487153905</c:v>
                </c:pt>
                <c:pt idx="3">
                  <c:v>37.43858811807952</c:v>
                </c:pt>
                <c:pt idx="4">
                  <c:v>28.46875881938546</c:v>
                </c:pt>
                <c:pt idx="5">
                  <c:v>24.95767742684773</c:v>
                </c:pt>
                <c:pt idx="6">
                  <c:v>24.89205631803567</c:v>
                </c:pt>
                <c:pt idx="7">
                  <c:v>22.40089011102334</c:v>
                </c:pt>
                <c:pt idx="8">
                  <c:v>18.23870945747598</c:v>
                </c:pt>
                <c:pt idx="9">
                  <c:v>16.29898810854318</c:v>
                </c:pt>
                <c:pt idx="10">
                  <c:v>16.11888434773666</c:v>
                </c:pt>
                <c:pt idx="11">
                  <c:v>15.9923449282689</c:v>
                </c:pt>
                <c:pt idx="12">
                  <c:v>13.1311347463594</c:v>
                </c:pt>
              </c:numCache>
            </c:numRef>
          </c:val>
        </c:ser>
        <c:dLbls>
          <c:showLegendKey val="0"/>
          <c:showVal val="0"/>
          <c:showCatName val="0"/>
          <c:showSerName val="0"/>
          <c:showPercent val="0"/>
          <c:showBubbleSize val="0"/>
        </c:dLbls>
        <c:gapWidth val="150"/>
        <c:axId val="2128798488"/>
        <c:axId val="2039757256"/>
      </c:barChart>
      <c:catAx>
        <c:axId val="2128798488"/>
        <c:scaling>
          <c:orientation val="minMax"/>
        </c:scaling>
        <c:delete val="1"/>
        <c:axPos val="b"/>
        <c:numFmt formatCode="General" sourceLinked="0"/>
        <c:majorTickMark val="out"/>
        <c:minorTickMark val="none"/>
        <c:tickLblPos val="nextTo"/>
        <c:crossAx val="2039757256"/>
        <c:crosses val="autoZero"/>
        <c:auto val="1"/>
        <c:lblAlgn val="ctr"/>
        <c:lblOffset val="100"/>
        <c:noMultiLvlLbl val="0"/>
      </c:catAx>
      <c:valAx>
        <c:axId val="2039757256"/>
        <c:scaling>
          <c:orientation val="minMax"/>
          <c:max val="7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2879848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chemeClr val="accent1"/>
              </a:solidFill>
            </c:spPr>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2">
                  <a:lumMod val="75000"/>
                </a:schemeClr>
              </a:solidFill>
            </c:spPr>
          </c:dPt>
          <c:dPt>
            <c:idx val="8"/>
            <c:invertIfNegative val="0"/>
            <c:bubble3D val="0"/>
            <c:spPr>
              <a:solidFill>
                <a:srgbClr val="00B050"/>
              </a:solidFill>
            </c:spPr>
          </c:dPt>
          <c:dPt>
            <c:idx val="9"/>
            <c:invertIfNegative val="0"/>
            <c:bubble3D val="0"/>
            <c:spPr>
              <a:solidFill>
                <a:srgbClr val="00B050"/>
              </a:solidFill>
            </c:spPr>
          </c:dPt>
          <c:dPt>
            <c:idx val="10"/>
            <c:invertIfNegative val="0"/>
            <c:bubble3D val="0"/>
            <c:spPr>
              <a:solidFill>
                <a:srgbClr val="00B050"/>
              </a:solidFill>
            </c:spPr>
          </c:dPt>
          <c:dPt>
            <c:idx val="11"/>
            <c:invertIfNegative val="0"/>
            <c:bubble3D val="0"/>
            <c:spPr>
              <a:solidFill>
                <a:srgbClr val="00B050"/>
              </a:solidFill>
            </c:spPr>
          </c:dPt>
          <c:dPt>
            <c:idx val="12"/>
            <c:invertIfNegative val="0"/>
            <c:bubble3D val="0"/>
            <c:spPr>
              <a:solidFill>
                <a:srgbClr val="00B05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Ad Banner - All Around</c:v>
                </c:pt>
                <c:pt idx="1">
                  <c:v>Pop-up</c:v>
                </c:pt>
                <c:pt idx="2">
                  <c:v>Ad Banner - Animated Banner</c:v>
                </c:pt>
                <c:pt idx="3">
                  <c:v>Video Ad - Unskippable video</c:v>
                </c:pt>
                <c:pt idx="4">
                  <c:v>Native Ad</c:v>
                </c:pt>
                <c:pt idx="5">
                  <c:v>Text Ad - Between </c:v>
                </c:pt>
                <c:pt idx="6">
                  <c:v>Subtitle Native Tweets</c:v>
                </c:pt>
                <c:pt idx="7">
                  <c:v>Ad Banner - Attention Grabbing</c:v>
                </c:pt>
                <c:pt idx="8">
                  <c:v>Text Ad - Below</c:v>
                </c:pt>
                <c:pt idx="9">
                  <c:v>Ad Banner - Conservative</c:v>
                </c:pt>
                <c:pt idx="10">
                  <c:v>Search Ad - High Quantitiy</c:v>
                </c:pt>
                <c:pt idx="11">
                  <c:v>Text Ad - Next To</c:v>
                </c:pt>
                <c:pt idx="12">
                  <c:v>Search Ad - Low Quantitiy</c:v>
                </c:pt>
              </c:strCache>
            </c:strRef>
          </c:cat>
          <c:val>
            <c:numRef>
              <c:f>Tabelle1!$B$2:$B$14</c:f>
              <c:numCache>
                <c:formatCode>0.0</c:formatCode>
                <c:ptCount val="13"/>
                <c:pt idx="0">
                  <c:v>62.57262002743484</c:v>
                </c:pt>
                <c:pt idx="1">
                  <c:v>59.00443906172839</c:v>
                </c:pt>
                <c:pt idx="2">
                  <c:v>47.316992</c:v>
                </c:pt>
                <c:pt idx="3">
                  <c:v>25.22502356104253</c:v>
                </c:pt>
                <c:pt idx="4">
                  <c:v>13.8688888888889</c:v>
                </c:pt>
                <c:pt idx="5">
                  <c:v>12.943872</c:v>
                </c:pt>
                <c:pt idx="6">
                  <c:v>12.1623128888889</c:v>
                </c:pt>
                <c:pt idx="7">
                  <c:v>10.68246913580247</c:v>
                </c:pt>
                <c:pt idx="8">
                  <c:v>6.767961283950617</c:v>
                </c:pt>
                <c:pt idx="9">
                  <c:v>5.018111999999997</c:v>
                </c:pt>
                <c:pt idx="10">
                  <c:v>5.018111999999997</c:v>
                </c:pt>
                <c:pt idx="11">
                  <c:v>4.265821234567904</c:v>
                </c:pt>
                <c:pt idx="12">
                  <c:v>2.602240888888895</c:v>
                </c:pt>
              </c:numCache>
            </c:numRef>
          </c:val>
        </c:ser>
        <c:dLbls>
          <c:showLegendKey val="0"/>
          <c:showVal val="0"/>
          <c:showCatName val="0"/>
          <c:showSerName val="0"/>
          <c:showPercent val="0"/>
          <c:showBubbleSize val="0"/>
        </c:dLbls>
        <c:gapWidth val="150"/>
        <c:axId val="-2136028184"/>
        <c:axId val="-2136030952"/>
      </c:barChart>
      <c:catAx>
        <c:axId val="-2136028184"/>
        <c:scaling>
          <c:orientation val="minMax"/>
        </c:scaling>
        <c:delete val="1"/>
        <c:axPos val="b"/>
        <c:numFmt formatCode="General" sourceLinked="0"/>
        <c:majorTickMark val="out"/>
        <c:minorTickMark val="none"/>
        <c:tickLblPos val="nextTo"/>
        <c:crossAx val="-2136030952"/>
        <c:crosses val="autoZero"/>
        <c:auto val="1"/>
        <c:lblAlgn val="ctr"/>
        <c:lblOffset val="100"/>
        <c:noMultiLvlLbl val="0"/>
      </c:catAx>
      <c:valAx>
        <c:axId val="-2136030952"/>
        <c:scaling>
          <c:orientation val="minMax"/>
          <c:max val="7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6028184"/>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chemeClr val="accent1"/>
              </a:solidFill>
            </c:spPr>
          </c:dPt>
          <c:dPt>
            <c:idx val="3"/>
            <c:invertIfNegative val="0"/>
            <c:bubble3D val="0"/>
            <c:spPr>
              <a:solidFill>
                <a:schemeClr val="accent2">
                  <a:lumMod val="75000"/>
                </a:schemeClr>
              </a:solidFill>
            </c:spPr>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2">
                  <a:lumMod val="75000"/>
                </a:schemeClr>
              </a:solidFill>
            </c:spPr>
          </c:dPt>
          <c:dPt>
            <c:idx val="8"/>
            <c:invertIfNegative val="0"/>
            <c:bubble3D val="0"/>
            <c:spPr>
              <a:solidFill>
                <a:srgbClr val="00B050"/>
              </a:solidFill>
            </c:spPr>
          </c:dPt>
          <c:dPt>
            <c:idx val="9"/>
            <c:invertIfNegative val="0"/>
            <c:bubble3D val="0"/>
            <c:spPr>
              <a:solidFill>
                <a:srgbClr val="00B050"/>
              </a:solidFill>
            </c:spPr>
          </c:dPt>
          <c:dPt>
            <c:idx val="10"/>
            <c:invertIfNegative val="0"/>
            <c:bubble3D val="0"/>
            <c:spPr>
              <a:solidFill>
                <a:srgbClr val="00B050"/>
              </a:solidFill>
            </c:spPr>
          </c:dPt>
          <c:dPt>
            <c:idx val="11"/>
            <c:invertIfNegative val="0"/>
            <c:bubble3D val="0"/>
            <c:spPr>
              <a:solidFill>
                <a:srgbClr val="00B050"/>
              </a:solidFill>
            </c:spPr>
          </c:dPt>
          <c:dPt>
            <c:idx val="12"/>
            <c:invertIfNegative val="0"/>
            <c:bubble3D val="0"/>
            <c:spPr>
              <a:solidFill>
                <a:srgbClr val="00B05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Pop-up</c:v>
                </c:pt>
                <c:pt idx="1">
                  <c:v>Ad Banner - All Around</c:v>
                </c:pt>
                <c:pt idx="2">
                  <c:v>Video Ad - Unskippable video</c:v>
                </c:pt>
                <c:pt idx="3">
                  <c:v>Ad Banner - Obstrusive Banner</c:v>
                </c:pt>
                <c:pt idx="4">
                  <c:v>Hidden Native Ad</c:v>
                </c:pt>
                <c:pt idx="5">
                  <c:v>Search Ad - High Quantitiy</c:v>
                </c:pt>
                <c:pt idx="6">
                  <c:v>Subtitle Native Tweets</c:v>
                </c:pt>
                <c:pt idx="7">
                  <c:v>Text Ad - Between </c:v>
                </c:pt>
                <c:pt idx="8">
                  <c:v>Text Ad - Next To</c:v>
                </c:pt>
                <c:pt idx="9">
                  <c:v>Search Ad - Low Quantitiy</c:v>
                </c:pt>
                <c:pt idx="10">
                  <c:v>Ad Banner - Obstrusive</c:v>
                </c:pt>
                <c:pt idx="11">
                  <c:v>Text Ad - Below</c:v>
                </c:pt>
                <c:pt idx="12">
                  <c:v>Ad Banner - Unobstrusive</c:v>
                </c:pt>
              </c:strCache>
            </c:strRef>
          </c:cat>
          <c:val>
            <c:numRef>
              <c:f>Tabelle1!$B$2:$B$14</c:f>
              <c:numCache>
                <c:formatCode>0.0</c:formatCode>
                <c:ptCount val="13"/>
                <c:pt idx="0">
                  <c:v>36.65</c:v>
                </c:pt>
                <c:pt idx="1">
                  <c:v>27.9</c:v>
                </c:pt>
                <c:pt idx="2">
                  <c:v>11.95</c:v>
                </c:pt>
                <c:pt idx="3">
                  <c:v>8.450000000000002</c:v>
                </c:pt>
                <c:pt idx="4">
                  <c:v>5.4</c:v>
                </c:pt>
                <c:pt idx="5">
                  <c:v>3.1</c:v>
                </c:pt>
                <c:pt idx="6">
                  <c:v>1.95</c:v>
                </c:pt>
                <c:pt idx="7">
                  <c:v>1.5</c:v>
                </c:pt>
                <c:pt idx="8">
                  <c:v>1.0</c:v>
                </c:pt>
                <c:pt idx="9">
                  <c:v>0.95</c:v>
                </c:pt>
                <c:pt idx="10">
                  <c:v>0.65</c:v>
                </c:pt>
                <c:pt idx="11">
                  <c:v>0.35</c:v>
                </c:pt>
                <c:pt idx="12">
                  <c:v>0.15</c:v>
                </c:pt>
              </c:numCache>
            </c:numRef>
          </c:val>
        </c:ser>
        <c:dLbls>
          <c:showLegendKey val="0"/>
          <c:showVal val="0"/>
          <c:showCatName val="0"/>
          <c:showSerName val="0"/>
          <c:showPercent val="0"/>
          <c:showBubbleSize val="0"/>
        </c:dLbls>
        <c:gapWidth val="150"/>
        <c:axId val="2130370072"/>
        <c:axId val="2130063000"/>
      </c:barChart>
      <c:catAx>
        <c:axId val="2130370072"/>
        <c:scaling>
          <c:orientation val="minMax"/>
        </c:scaling>
        <c:delete val="1"/>
        <c:axPos val="b"/>
        <c:numFmt formatCode="General" sourceLinked="0"/>
        <c:majorTickMark val="out"/>
        <c:minorTickMark val="none"/>
        <c:tickLblPos val="nextTo"/>
        <c:crossAx val="2130063000"/>
        <c:crosses val="autoZero"/>
        <c:auto val="1"/>
        <c:lblAlgn val="ctr"/>
        <c:lblOffset val="100"/>
        <c:noMultiLvlLbl val="0"/>
      </c:catAx>
      <c:valAx>
        <c:axId val="2130063000"/>
        <c:scaling>
          <c:orientation val="minMax"/>
          <c:max val="7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0370072"/>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rgbClr val="00B050"/>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chemeClr val="accent1"/>
              </a:solidFill>
            </c:spPr>
          </c:dPt>
          <c:dPt>
            <c:idx val="3"/>
            <c:invertIfNegative val="0"/>
            <c:bubble3D val="0"/>
            <c:spPr>
              <a:solidFill>
                <a:schemeClr val="accent1"/>
              </a:solidFill>
            </c:spPr>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Ad Banner - All Around</c:v>
                </c:pt>
                <c:pt idx="1">
                  <c:v>Pop-up</c:v>
                </c:pt>
                <c:pt idx="2">
                  <c:v>Ad Banner - Obstrusive Banner</c:v>
                </c:pt>
                <c:pt idx="3">
                  <c:v>Video Ad - Unskippable video</c:v>
                </c:pt>
                <c:pt idx="4">
                  <c:v>Hidden Native Ad</c:v>
                </c:pt>
                <c:pt idx="5">
                  <c:v>Text Ad - Between </c:v>
                </c:pt>
                <c:pt idx="6">
                  <c:v>Subtitle Native Tweets</c:v>
                </c:pt>
                <c:pt idx="7">
                  <c:v>Ad Banner - Attention Rabbing</c:v>
                </c:pt>
                <c:pt idx="8">
                  <c:v>Text Ad - Below</c:v>
                </c:pt>
                <c:pt idx="9">
                  <c:v>Search Ad - High Quantitiy</c:v>
                </c:pt>
                <c:pt idx="10">
                  <c:v>Text Ad - Next To</c:v>
                </c:pt>
                <c:pt idx="11">
                  <c:v>Search Ad - Low Quantitiy</c:v>
                </c:pt>
                <c:pt idx="12">
                  <c:v>Ad Banner - Unobstrusive</c:v>
                </c:pt>
              </c:strCache>
            </c:strRef>
          </c:cat>
          <c:val>
            <c:numRef>
              <c:f>Tabelle1!$B$2:$B$14</c:f>
              <c:numCache>
                <c:formatCode>0.0</c:formatCode>
                <c:ptCount val="13"/>
                <c:pt idx="0">
                  <c:v>18.45000000000002</c:v>
                </c:pt>
                <c:pt idx="1">
                  <c:v>15.84999999999997</c:v>
                </c:pt>
                <c:pt idx="2">
                  <c:v>11.25</c:v>
                </c:pt>
                <c:pt idx="3">
                  <c:v>10.25</c:v>
                </c:pt>
                <c:pt idx="4">
                  <c:v>6.550000000000024</c:v>
                </c:pt>
                <c:pt idx="5">
                  <c:v>3.800000000000006</c:v>
                </c:pt>
                <c:pt idx="6">
                  <c:v>3.65</c:v>
                </c:pt>
                <c:pt idx="7">
                  <c:v>2.700000000000002</c:v>
                </c:pt>
                <c:pt idx="8">
                  <c:v>2.200000000000002</c:v>
                </c:pt>
                <c:pt idx="9">
                  <c:v>2.050000000000003</c:v>
                </c:pt>
                <c:pt idx="10">
                  <c:v>1.850000000000006</c:v>
                </c:pt>
                <c:pt idx="11">
                  <c:v>1.649999999999997</c:v>
                </c:pt>
                <c:pt idx="12">
                  <c:v>1.349999999999998</c:v>
                </c:pt>
              </c:numCache>
            </c:numRef>
          </c:val>
        </c:ser>
        <c:dLbls>
          <c:showLegendKey val="0"/>
          <c:showVal val="0"/>
          <c:showCatName val="0"/>
          <c:showSerName val="0"/>
          <c:showPercent val="0"/>
          <c:showBubbleSize val="0"/>
        </c:dLbls>
        <c:gapWidth val="150"/>
        <c:axId val="-2136147416"/>
        <c:axId val="-2136156088"/>
      </c:barChart>
      <c:catAx>
        <c:axId val="-2136147416"/>
        <c:scaling>
          <c:orientation val="minMax"/>
        </c:scaling>
        <c:delete val="1"/>
        <c:axPos val="b"/>
        <c:numFmt formatCode="General" sourceLinked="0"/>
        <c:majorTickMark val="out"/>
        <c:minorTickMark val="none"/>
        <c:tickLblPos val="nextTo"/>
        <c:crossAx val="-2136156088"/>
        <c:crosses val="autoZero"/>
        <c:auto val="1"/>
        <c:lblAlgn val="ctr"/>
        <c:lblOffset val="100"/>
        <c:noMultiLvlLbl val="0"/>
      </c:catAx>
      <c:valAx>
        <c:axId val="-2136156088"/>
        <c:scaling>
          <c:orientation val="minMax"/>
          <c:max val="7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6147416"/>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72593999374492"/>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rgbClr val="00B050"/>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chemeClr val="accent1"/>
              </a:solidFill>
            </c:spPr>
          </c:dPt>
          <c:dPt>
            <c:idx val="3"/>
            <c:invertIfNegative val="0"/>
            <c:bubble3D val="0"/>
            <c:spPr>
              <a:solidFill>
                <a:schemeClr val="accent1"/>
              </a:solidFill>
            </c:spPr>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Ad Banner - All Around</c:v>
                </c:pt>
                <c:pt idx="1">
                  <c:v>Pop-up</c:v>
                </c:pt>
                <c:pt idx="2">
                  <c:v>Ad Banner - Animated Banner</c:v>
                </c:pt>
                <c:pt idx="3">
                  <c:v>Video Ad - Unskippable video</c:v>
                </c:pt>
                <c:pt idx="4">
                  <c:v>Hidden Native Ad</c:v>
                </c:pt>
                <c:pt idx="5">
                  <c:v>Subtitle Native Tweets</c:v>
                </c:pt>
                <c:pt idx="6">
                  <c:v>Text Ad - Between </c:v>
                </c:pt>
                <c:pt idx="7">
                  <c:v>Ad Banner - Attention Grabbing</c:v>
                </c:pt>
                <c:pt idx="8">
                  <c:v>Text Ad - Below</c:v>
                </c:pt>
                <c:pt idx="9">
                  <c:v>Search Ad - High Quantitiy</c:v>
                </c:pt>
                <c:pt idx="10">
                  <c:v>Text Ad - Next To</c:v>
                </c:pt>
                <c:pt idx="11">
                  <c:v>Ad Banner - Conservative</c:v>
                </c:pt>
                <c:pt idx="12">
                  <c:v>Search Ad - Low Quantitiy</c:v>
                </c:pt>
              </c:strCache>
            </c:strRef>
          </c:cat>
          <c:val>
            <c:numRef>
              <c:f>Tabelle1!$B$2:$B$14</c:f>
              <c:numCache>
                <c:formatCode>0.0</c:formatCode>
                <c:ptCount val="13"/>
                <c:pt idx="0">
                  <c:v>34.1</c:v>
                </c:pt>
                <c:pt idx="1">
                  <c:v>30.8</c:v>
                </c:pt>
                <c:pt idx="2">
                  <c:v>25.1</c:v>
                </c:pt>
                <c:pt idx="3">
                  <c:v>21.0</c:v>
                </c:pt>
                <c:pt idx="4">
                  <c:v>13.4</c:v>
                </c:pt>
                <c:pt idx="5">
                  <c:v>9.8</c:v>
                </c:pt>
                <c:pt idx="6">
                  <c:v>9.700000000000001</c:v>
                </c:pt>
                <c:pt idx="7">
                  <c:v>8.3</c:v>
                </c:pt>
                <c:pt idx="8">
                  <c:v>6.85</c:v>
                </c:pt>
                <c:pt idx="9">
                  <c:v>6.45</c:v>
                </c:pt>
                <c:pt idx="10">
                  <c:v>6.4</c:v>
                </c:pt>
                <c:pt idx="11">
                  <c:v>6.3</c:v>
                </c:pt>
                <c:pt idx="12">
                  <c:v>5.0</c:v>
                </c:pt>
              </c:numCache>
            </c:numRef>
          </c:val>
        </c:ser>
        <c:dLbls>
          <c:showLegendKey val="0"/>
          <c:showVal val="0"/>
          <c:showCatName val="0"/>
          <c:showSerName val="0"/>
          <c:showPercent val="0"/>
          <c:showBubbleSize val="0"/>
        </c:dLbls>
        <c:gapWidth val="150"/>
        <c:axId val="-2134726728"/>
        <c:axId val="-2134729144"/>
      </c:barChart>
      <c:catAx>
        <c:axId val="-2134726728"/>
        <c:scaling>
          <c:orientation val="minMax"/>
        </c:scaling>
        <c:delete val="1"/>
        <c:axPos val="b"/>
        <c:numFmt formatCode="General" sourceLinked="0"/>
        <c:majorTickMark val="out"/>
        <c:minorTickMark val="none"/>
        <c:tickLblPos val="nextTo"/>
        <c:crossAx val="-2134729144"/>
        <c:crosses val="autoZero"/>
        <c:auto val="1"/>
        <c:lblAlgn val="ctr"/>
        <c:lblOffset val="100"/>
        <c:noMultiLvlLbl val="0"/>
      </c:catAx>
      <c:valAx>
        <c:axId val="-2134729144"/>
        <c:scaling>
          <c:orientation val="minMax"/>
          <c:max val="7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472672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en-GB" dirty="0"/>
          </a:p>
        </p:txBody>
      </p:sp>
      <p:sp>
        <p:nvSpPr>
          <p:cNvPr id="3" name="Date Placeholder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11059CDB-72EA-483D-9A34-D50D3267644F}" type="datetimeFigureOut">
              <a:rPr lang="en-GB" smtClean="0"/>
              <a:t>1209//15</a:t>
            </a:fld>
            <a:endParaRPr lang="en-GB" dirty="0"/>
          </a:p>
        </p:txBody>
      </p:sp>
      <p:sp>
        <p:nvSpPr>
          <p:cNvPr id="4" name="Footer Placeholder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82556AC4-8048-47C4-97D0-565009C72CFD}" type="slidenum">
              <a:rPr lang="en-GB" smtClean="0"/>
              <a:t>‹#›</a:t>
            </a:fld>
            <a:endParaRPr lang="en-GB" dirty="0"/>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GB" dirty="0"/>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2D6798F8-BDA6-46C0-A11F-B16041C3620C}" type="datetimeFigureOut">
              <a:rPr lang="en-GB" smtClean="0"/>
              <a:t>1209//15</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628DE85F-A49F-4D4C-8D78-799212E249B2}" type="slidenum">
              <a:rPr lang="en-GB" smtClean="0"/>
              <a:t>‹#›</a:t>
            </a:fld>
            <a:endParaRPr lang="en-GB" dirty="0"/>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31759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Tree>
    <p:extLst>
      <p:ext uri="{BB962C8B-B14F-4D97-AF65-F5344CB8AC3E}">
        <p14:creationId xmlns:p14="http://schemas.microsoft.com/office/powerpoint/2010/main" val="394426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 y="833438"/>
            <a:ext cx="7402513" cy="4165600"/>
          </a:xfrm>
        </p:spPr>
      </p:sp>
      <p:sp>
        <p:nvSpPr>
          <p:cNvPr id="3" name="Notes Placeholder 2"/>
          <p:cNvSpPr>
            <a:spLocks noGrp="1"/>
          </p:cNvSpPr>
          <p:nvPr>
            <p:ph type="body" idx="1"/>
          </p:nvPr>
        </p:nvSpPr>
        <p:spPr/>
        <p:txBody>
          <a:bodyPr/>
          <a:lstStyle/>
          <a:p>
            <a:endParaRPr lang="en-ZA" b="0" dirty="0"/>
          </a:p>
        </p:txBody>
      </p:sp>
      <p:sp>
        <p:nvSpPr>
          <p:cNvPr id="4" name="Slide Number Placeholder 3"/>
          <p:cNvSpPr>
            <a:spLocks noGrp="1"/>
          </p:cNvSpPr>
          <p:nvPr>
            <p:ph type="sldNum" sz="quarter" idx="10"/>
          </p:nvPr>
        </p:nvSpPr>
        <p:spPr/>
        <p:txBody>
          <a:bodyPr/>
          <a:lstStyle/>
          <a:p>
            <a:fld id="{33E9C518-0EF5-4764-B79E-97BF135AF540}"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8294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34000" y="248323"/>
            <a:ext cx="6718167" cy="841337"/>
          </a:xfrm>
        </p:spPr>
        <p:txBody>
          <a:bodyPr anchor="t">
            <a:noAutofit/>
          </a:bodyPr>
          <a:lstStyle>
            <a:lvl1pPr marL="0" indent="0">
              <a:spcBef>
                <a:spcPts val="0"/>
              </a:spcBef>
              <a:spcAft>
                <a:spcPts val="0"/>
              </a:spcAft>
              <a:buNone/>
              <a:defRPr sz="2800" b="1" cap="none" baseline="0">
                <a:solidFill>
                  <a:schemeClr val="tx1"/>
                </a:solidFill>
              </a:defRPr>
            </a:lvl1pPr>
          </a:lstStyle>
          <a:p>
            <a:pPr lvl="0"/>
            <a:r>
              <a:rPr lang="en-US" dirty="0" smtClean="0"/>
              <a:t>CLICK TO ADD TAG LINE OR BEGINNING OF TITLE</a:t>
            </a:r>
            <a:endParaRPr lang="en-GB" dirty="0"/>
          </a:p>
        </p:txBody>
      </p:sp>
    </p:spTree>
    <p:extLst>
      <p:ext uri="{BB962C8B-B14F-4D97-AF65-F5344CB8AC3E}">
        <p14:creationId xmlns:p14="http://schemas.microsoft.com/office/powerpoint/2010/main" val="409869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4419600" cy="5162550"/>
          </a:xfrm>
          <a:custGeom>
            <a:avLst/>
            <a:gdLst/>
            <a:ahLst/>
            <a:cxnLst/>
            <a:rect l="l" t="t" r="r" b="b"/>
            <a:pathLst>
              <a:path w="4419600" h="5162550">
                <a:moveTo>
                  <a:pt x="0" y="0"/>
                </a:moveTo>
                <a:lnTo>
                  <a:pt x="2737157" y="0"/>
                </a:lnTo>
                <a:lnTo>
                  <a:pt x="4419600" y="5162550"/>
                </a:lnTo>
                <a:lnTo>
                  <a:pt x="0" y="5162550"/>
                </a:lnTo>
                <a:close/>
              </a:path>
            </a:pathLst>
          </a:custGeom>
          <a:noFill/>
        </p:spPr>
        <p:txBody>
          <a:bodyPr/>
          <a:lstStyle/>
          <a:p>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cap="none" baseline="0">
                <a:solidFill>
                  <a:schemeClr val="tx1"/>
                </a:solidFill>
              </a:defRPr>
            </a:lvl1pPr>
            <a:lvl2pPr marL="3240" indent="0" algn="l">
              <a:spcBef>
                <a:spcPts val="0"/>
              </a:spcBef>
              <a:buNone/>
              <a:tabLst/>
              <a:defRPr sz="2200" cap="none"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Maecenas </a:t>
            </a:r>
            <a:r>
              <a:rPr lang="en-US" dirty="0" err="1" smtClean="0"/>
              <a:t>porttitor</a:t>
            </a:r>
            <a:r>
              <a:rPr lang="en-US" dirty="0" smtClean="0"/>
              <a:t> </a:t>
            </a:r>
            <a:r>
              <a:rPr lang="en-US" dirty="0" err="1" smtClean="0"/>
              <a:t>congue</a:t>
            </a:r>
            <a:r>
              <a:rPr lang="en-US" dirty="0" smtClean="0"/>
              <a:t> </a:t>
            </a:r>
            <a:r>
              <a:rPr lang="en-US" dirty="0" err="1" smtClean="0"/>
              <a:t>massa</a:t>
            </a:r>
            <a:endParaRPr lang="en-US" dirty="0" smtClean="0"/>
          </a:p>
        </p:txBody>
      </p:sp>
    </p:spTree>
    <p:extLst>
      <p:ext uri="{BB962C8B-B14F-4D97-AF65-F5344CB8AC3E}">
        <p14:creationId xmlns:p14="http://schemas.microsoft.com/office/powerpoint/2010/main" val="210449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cap="none" baseline="0">
                <a:solidFill>
                  <a:schemeClr val="tx1"/>
                </a:solidFill>
              </a:defRPr>
            </a:lvl1pPr>
            <a:lvl2pPr marL="3240" indent="0" algn="l">
              <a:spcBef>
                <a:spcPts val="0"/>
              </a:spcBef>
              <a:buNone/>
              <a:tabLst/>
              <a:defRPr sz="2200" cap="none"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Maecenas </a:t>
            </a:r>
            <a:r>
              <a:rPr lang="en-US" dirty="0" err="1" smtClean="0"/>
              <a:t>porttitor</a:t>
            </a:r>
            <a:r>
              <a:rPr lang="en-US" dirty="0" smtClean="0"/>
              <a:t> </a:t>
            </a:r>
            <a:r>
              <a:rPr lang="en-US" dirty="0" err="1" smtClean="0"/>
              <a:t>congue</a:t>
            </a:r>
            <a:r>
              <a:rPr lang="en-US" dirty="0" smtClean="0"/>
              <a:t> </a:t>
            </a:r>
            <a:r>
              <a:rPr lang="en-US" dirty="0" err="1" smtClean="0"/>
              <a:t>massa</a:t>
            </a:r>
            <a:endParaRPr lang="en-US" dirty="0" smtClean="0"/>
          </a:p>
        </p:txBody>
      </p:sp>
      <p:sp>
        <p:nvSpPr>
          <p:cNvPr id="6" name="Picture Placeholder 5"/>
          <p:cNvSpPr>
            <a:spLocks noGrp="1"/>
          </p:cNvSpPr>
          <p:nvPr>
            <p:ph type="pic" sz="quarter" idx="15"/>
          </p:nvPr>
        </p:nvSpPr>
        <p:spPr>
          <a:xfrm>
            <a:off x="0" y="1"/>
            <a:ext cx="4392706" cy="5143499"/>
          </a:xfrm>
          <a:custGeom>
            <a:avLst/>
            <a:gdLst/>
            <a:ahLst/>
            <a:cxnLst/>
            <a:rect l="l" t="t" r="r" b="b"/>
            <a:pathLst>
              <a:path w="4392706" h="5143499">
                <a:moveTo>
                  <a:pt x="0" y="0"/>
                </a:moveTo>
                <a:lnTo>
                  <a:pt x="2719223" y="0"/>
                </a:lnTo>
                <a:lnTo>
                  <a:pt x="4392706" y="5143499"/>
                </a:lnTo>
                <a:lnTo>
                  <a:pt x="0" y="5143499"/>
                </a:lnTo>
                <a:close/>
              </a:path>
            </a:pathLst>
          </a:custGeom>
          <a:noFill/>
        </p:spPr>
        <p:txBody>
          <a:bodyPr/>
          <a:lstStyle/>
          <a:p>
            <a:endParaRPr lang="en-GB" dirty="0"/>
          </a:p>
        </p:txBody>
      </p:sp>
    </p:spTree>
    <p:extLst>
      <p:ext uri="{BB962C8B-B14F-4D97-AF65-F5344CB8AC3E}">
        <p14:creationId xmlns:p14="http://schemas.microsoft.com/office/powerpoint/2010/main" val="60159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en-US" dirty="0" smtClean="0"/>
              <a:t>Click icon to add picture</a:t>
            </a:r>
            <a:endParaRPr lang="en-GB" dirty="0"/>
          </a:p>
        </p:txBody>
      </p:sp>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6" y="2136385"/>
            <a:ext cx="2145875" cy="747897"/>
          </a:xfrm>
        </p:spPr>
        <p:txBody>
          <a:bodyPr anchor="ctr"/>
          <a:lstStyle>
            <a:lvl1pPr>
              <a:defRPr sz="2700" cap="none" baseline="0"/>
            </a:lvl1pPr>
          </a:lstStyle>
          <a:p>
            <a:r>
              <a:rPr lang="en-GB" dirty="0" smtClean="0"/>
              <a:t>Title </a:t>
            </a:r>
            <a:r>
              <a:rPr lang="en-GB" dirty="0" err="1" smtClean="0"/>
              <a:t>title</a:t>
            </a:r>
            <a:r>
              <a:rPr lang="en-GB" dirty="0" smtClean="0"/>
              <a:t> </a:t>
            </a:r>
            <a:r>
              <a:rPr lang="en-GB" dirty="0" err="1" smtClean="0"/>
              <a:t>title</a:t>
            </a:r>
            <a:r>
              <a:rPr lang="en-GB" dirty="0" smtClean="0"/>
              <a:t> </a:t>
            </a:r>
            <a:r>
              <a:rPr lang="en-GB" dirty="0" err="1" smtClean="0"/>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Tree>
    <p:extLst>
      <p:ext uri="{BB962C8B-B14F-4D97-AF65-F5344CB8AC3E}">
        <p14:creationId xmlns:p14="http://schemas.microsoft.com/office/powerpoint/2010/main" val="178927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6" y="2136385"/>
            <a:ext cx="2145875" cy="747897"/>
          </a:xfrm>
        </p:spPr>
        <p:txBody>
          <a:bodyPr anchor="ctr"/>
          <a:lstStyle>
            <a:lvl1pPr>
              <a:defRPr sz="2700" cap="none" baseline="0"/>
            </a:lvl1pPr>
          </a:lstStyle>
          <a:p>
            <a:r>
              <a:rPr lang="en-GB" dirty="0" smtClean="0"/>
              <a:t>Title </a:t>
            </a:r>
            <a:r>
              <a:rPr lang="en-GB" dirty="0" err="1" smtClean="0"/>
              <a:t>title</a:t>
            </a:r>
            <a:r>
              <a:rPr lang="en-GB" dirty="0" smtClean="0"/>
              <a:t> </a:t>
            </a:r>
            <a:r>
              <a:rPr lang="en-GB" dirty="0" err="1" smtClean="0"/>
              <a:t>title</a:t>
            </a:r>
            <a:r>
              <a:rPr lang="en-GB" dirty="0" smtClean="0"/>
              <a:t> </a:t>
            </a:r>
            <a:r>
              <a:rPr lang="en-GB" dirty="0" err="1" smtClean="0"/>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endParaRPr lang="en-GB" dirty="0"/>
          </a:p>
        </p:txBody>
      </p:sp>
    </p:spTree>
    <p:extLst>
      <p:ext uri="{BB962C8B-B14F-4D97-AF65-F5344CB8AC3E}">
        <p14:creationId xmlns:p14="http://schemas.microsoft.com/office/powerpoint/2010/main" val="310841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0" y="1535277"/>
            <a:ext cx="3569511" cy="1017291"/>
          </a:xfrm>
        </p:spPr>
        <p:txBody>
          <a:bodyPr anchor="ctr"/>
          <a:lstStyle>
            <a:lvl1pPr>
              <a:defRPr sz="3700" cap="none" baseline="0"/>
            </a:lvl1pPr>
          </a:lstStyle>
          <a:p>
            <a:r>
              <a:rPr lang="en-US" dirty="0" smtClean="0"/>
              <a:t>Subject</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234000" y="2724522"/>
            <a:ext cx="3569511" cy="1816529"/>
          </a:xfrm>
        </p:spPr>
        <p:txBody>
          <a:bodyPr/>
          <a:lstStyle>
            <a:lvl1pPr marL="0" indent="0" algn="l">
              <a:buNone/>
              <a:defRPr cap="none" baseline="0">
                <a:solidFill>
                  <a:schemeClr val="bg2"/>
                </a:solidFill>
              </a:defRPr>
            </a:lvl1pPr>
            <a:lvl2pPr marL="3240" indent="0" algn="l">
              <a:spcBef>
                <a:spcPts val="816"/>
              </a:spcBef>
              <a:buNone/>
              <a:tabLst/>
              <a:defRPr cap="none"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MORE COMPLETE TITLE</a:t>
            </a:r>
          </a:p>
          <a:p>
            <a:pPr lvl="1"/>
            <a:r>
              <a:rPr lang="en-US" dirty="0" smtClean="0"/>
              <a:t>Body text: Lorem ipsum dolor sit amet, consectetuer adipiscing elit. Maecenas porttitor congue massa. </a:t>
            </a:r>
            <a:r>
              <a:rPr lang="en-US" dirty="0" err="1" smtClean="0"/>
              <a:t>Fusce</a:t>
            </a:r>
            <a:r>
              <a:rPr lang="en-US" dirty="0" smtClean="0"/>
              <a:t> </a:t>
            </a:r>
            <a:r>
              <a:rPr lang="en-US" dirty="0" err="1" smtClean="0"/>
              <a:t>posuere</a:t>
            </a:r>
            <a:r>
              <a:rPr lang="en-US" dirty="0" smtClean="0"/>
              <a:t>.</a:t>
            </a:r>
          </a:p>
          <a:p>
            <a:pPr lvl="1"/>
            <a:r>
              <a:rPr lang="en-US" dirty="0" smtClean="0"/>
              <a:t>Pellentesque habitant morbi tristique senectus et netus et malesuada fames ac turpis egestas. Proin pharetra nonummy pede. Mauris et </a:t>
            </a:r>
            <a:r>
              <a:rPr lang="en-US" dirty="0" err="1" smtClean="0"/>
              <a:t>orci</a:t>
            </a:r>
            <a:r>
              <a:rPr lang="en-US" dirty="0" smtClean="0"/>
              <a:t>.</a:t>
            </a:r>
          </a:p>
        </p:txBody>
      </p:sp>
      <p:sp>
        <p:nvSpPr>
          <p:cNvPr id="20" name="Text Placeholder 19"/>
          <p:cNvSpPr>
            <a:spLocks noGrp="1"/>
          </p:cNvSpPr>
          <p:nvPr>
            <p:ph type="body" sz="quarter" idx="13" hasCustomPrompt="1"/>
          </p:nvPr>
        </p:nvSpPr>
        <p:spPr>
          <a:xfrm>
            <a:off x="234000" y="248322"/>
            <a:ext cx="3569510" cy="1172925"/>
          </a:xfrm>
        </p:spPr>
        <p:txBody>
          <a:bodyPr anchor="b">
            <a:normAutofit/>
          </a:bodyPr>
          <a:lstStyle>
            <a:lvl1pPr>
              <a:defRPr sz="2200" b="0" cap="none" baseline="0">
                <a:solidFill>
                  <a:schemeClr val="bg2"/>
                </a:solidFill>
              </a:defRPr>
            </a:lvl1pPr>
          </a:lstStyle>
          <a:p>
            <a:pPr lvl="0"/>
            <a:r>
              <a:rPr lang="en-US" dirty="0" smtClean="0"/>
              <a:t>Related phrase</a:t>
            </a:r>
            <a:endParaRPr lang="en-GB" dirty="0"/>
          </a:p>
        </p:txBody>
      </p:sp>
      <p:sp>
        <p:nvSpPr>
          <p:cNvPr id="19" name="Oval 18"/>
          <p:cNvSpPr/>
          <p:nvPr/>
        </p:nvSpPr>
        <p:spPr>
          <a:xfrm>
            <a:off x="7166089" y="922544"/>
            <a:ext cx="1081211"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1" name="Oval 20"/>
          <p:cNvSpPr/>
          <p:nvPr/>
        </p:nvSpPr>
        <p:spPr>
          <a:xfrm>
            <a:off x="5385163" y="2987329"/>
            <a:ext cx="1384960" cy="138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2" name="Oval 21"/>
          <p:cNvSpPr/>
          <p:nvPr/>
        </p:nvSpPr>
        <p:spPr>
          <a:xfrm>
            <a:off x="5246169" y="3098171"/>
            <a:ext cx="381308"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4" name="Oval 23"/>
          <p:cNvSpPr/>
          <p:nvPr/>
        </p:nvSpPr>
        <p:spPr>
          <a:xfrm>
            <a:off x="8163709" y="838978"/>
            <a:ext cx="167181"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7" name="Picture Placeholder 6"/>
          <p:cNvSpPr>
            <a:spLocks noGrp="1"/>
          </p:cNvSpPr>
          <p:nvPr>
            <p:ph type="pic" sz="quarter" idx="14"/>
          </p:nvPr>
        </p:nvSpPr>
        <p:spPr>
          <a:xfrm>
            <a:off x="5142217" y="809746"/>
            <a:ext cx="2979602" cy="2978781"/>
          </a:xfrm>
          <a:prstGeom prst="ellipse">
            <a:avLst/>
          </a:prstGeom>
          <a:ln w="38100">
            <a:solidFill>
              <a:schemeClr val="accent3"/>
            </a:solidFill>
          </a:ln>
        </p:spPr>
        <p:txBody>
          <a:bodyPr/>
          <a:lstStyle/>
          <a:p>
            <a:r>
              <a:rPr lang="en-US" dirty="0" smtClean="0"/>
              <a:t>Click icon to add picture</a:t>
            </a:r>
            <a:endParaRPr lang="en-GB" dirty="0"/>
          </a:p>
        </p:txBody>
      </p:sp>
    </p:spTree>
    <p:extLst>
      <p:ext uri="{BB962C8B-B14F-4D97-AF65-F5344CB8AC3E}">
        <p14:creationId xmlns:p14="http://schemas.microsoft.com/office/powerpoint/2010/main" val="76497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dirty="0" smtClean="0"/>
              <a:t>Click to edit Master text styles</a:t>
            </a:r>
          </a:p>
          <a:p>
            <a:pPr lvl="1"/>
            <a:r>
              <a:rPr lang="en-US" dirty="0" smtClean="0"/>
              <a:t>Second level</a:t>
            </a:r>
          </a:p>
        </p:txBody>
      </p:sp>
      <p:sp>
        <p:nvSpPr>
          <p:cNvPr id="9" name="Text Placeholder 10"/>
          <p:cNvSpPr>
            <a:spLocks noGrp="1"/>
          </p:cNvSpPr>
          <p:nvPr>
            <p:ph type="body" sz="quarter" idx="15"/>
          </p:nvPr>
        </p:nvSpPr>
        <p:spPr>
          <a:xfrm>
            <a:off x="5043071"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smtClean="0"/>
              <a:t>Click to edit Master text styles</a:t>
            </a:r>
          </a:p>
          <a:p>
            <a:pPr lvl="1"/>
            <a:r>
              <a:rPr lang="en-US" smtClean="0"/>
              <a:t>Second level</a:t>
            </a:r>
          </a:p>
        </p:txBody>
      </p:sp>
      <p:sp>
        <p:nvSpPr>
          <p:cNvPr id="7" name="Picture Placeholder 6"/>
          <p:cNvSpPr>
            <a:spLocks noGrp="1"/>
          </p:cNvSpPr>
          <p:nvPr>
            <p:ph type="pic" sz="quarter" idx="16"/>
          </p:nvPr>
        </p:nvSpPr>
        <p:spPr>
          <a:xfrm>
            <a:off x="242688" y="1831103"/>
            <a:ext cx="384375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2" name="Picture Placeholder 6"/>
          <p:cNvSpPr>
            <a:spLocks noGrp="1"/>
          </p:cNvSpPr>
          <p:nvPr>
            <p:ph type="pic" sz="quarter" idx="17"/>
          </p:nvPr>
        </p:nvSpPr>
        <p:spPr>
          <a:xfrm>
            <a:off x="5043071" y="1831103"/>
            <a:ext cx="384375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3" name="Text Placeholder 10"/>
          <p:cNvSpPr>
            <a:spLocks noGrp="1"/>
          </p:cNvSpPr>
          <p:nvPr>
            <p:ph type="body" sz="quarter" idx="18"/>
          </p:nvPr>
        </p:nvSpPr>
        <p:spPr>
          <a:xfrm>
            <a:off x="242688" y="1388443"/>
            <a:ext cx="3843754"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5043071" y="1388443"/>
            <a:ext cx="3843754"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5"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187207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dirty="0" smtClean="0"/>
              <a:t>Click to edit Master text styles</a:t>
            </a:r>
          </a:p>
          <a:p>
            <a:pPr lvl="1"/>
            <a:r>
              <a:rPr lang="en-US" dirty="0" smtClean="0"/>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smtClean="0"/>
              <a:t>Click to edit Master text styles</a:t>
            </a:r>
          </a:p>
          <a:p>
            <a:pPr lvl="1"/>
            <a:r>
              <a:rPr lang="en-US" smtClean="0"/>
              <a:t>Second level</a:t>
            </a:r>
          </a:p>
        </p:txBody>
      </p:sp>
      <p:sp>
        <p:nvSpPr>
          <p:cNvPr id="7" name="Picture Placeholder 6"/>
          <p:cNvSpPr>
            <a:spLocks noGrp="1"/>
          </p:cNvSpPr>
          <p:nvPr>
            <p:ph type="pic" sz="quarter" idx="16"/>
          </p:nvPr>
        </p:nvSpPr>
        <p:spPr>
          <a:xfrm>
            <a:off x="244533" y="1831103"/>
            <a:ext cx="256161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2" name="Picture Placeholder 6"/>
          <p:cNvSpPr>
            <a:spLocks noGrp="1"/>
          </p:cNvSpPr>
          <p:nvPr>
            <p:ph type="pic" sz="quarter" idx="17"/>
          </p:nvPr>
        </p:nvSpPr>
        <p:spPr>
          <a:xfrm>
            <a:off x="3300205" y="1831103"/>
            <a:ext cx="256161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3" name="Text Placeholder 10"/>
          <p:cNvSpPr>
            <a:spLocks noGrp="1"/>
          </p:cNvSpPr>
          <p:nvPr>
            <p:ph type="body" sz="quarter" idx="18"/>
          </p:nvPr>
        </p:nvSpPr>
        <p:spPr>
          <a:xfrm>
            <a:off x="244533" y="1388443"/>
            <a:ext cx="2561614"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3300205" y="1388443"/>
            <a:ext cx="2561614"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smtClean="0"/>
              <a:t>Click to edit Master text styles</a:t>
            </a:r>
          </a:p>
          <a:p>
            <a:pPr lvl="1"/>
            <a:r>
              <a:rPr lang="en-US" smtClean="0"/>
              <a:t>Second level</a:t>
            </a:r>
          </a:p>
        </p:txBody>
      </p:sp>
      <p:sp>
        <p:nvSpPr>
          <p:cNvPr id="16" name="Picture Placeholder 6"/>
          <p:cNvSpPr>
            <a:spLocks noGrp="1"/>
          </p:cNvSpPr>
          <p:nvPr>
            <p:ph type="pic" sz="quarter" idx="21"/>
          </p:nvPr>
        </p:nvSpPr>
        <p:spPr>
          <a:xfrm>
            <a:off x="6301029" y="1831103"/>
            <a:ext cx="256161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7" name="Text Placeholder 10"/>
          <p:cNvSpPr>
            <a:spLocks noGrp="1"/>
          </p:cNvSpPr>
          <p:nvPr>
            <p:ph type="body" sz="quarter" idx="22"/>
          </p:nvPr>
        </p:nvSpPr>
        <p:spPr>
          <a:xfrm>
            <a:off x="6301029" y="1388443"/>
            <a:ext cx="2561614" cy="442661"/>
          </a:xfrm>
          <a:solidFill>
            <a:schemeClr val="accent6"/>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9"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8336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smtClean="0"/>
              <a:t>Click to edit Master text styles</a:t>
            </a:r>
          </a:p>
          <a:p>
            <a:pPr lvl="1"/>
            <a:r>
              <a:rPr lang="en-US" smtClean="0"/>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dirty="0" smtClean="0"/>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dirty="0" smtClean="0"/>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smtClean="0"/>
              <a:t>Click to edit Master text styles</a:t>
            </a:r>
          </a:p>
          <a:p>
            <a:pPr lvl="1"/>
            <a:r>
              <a:rPr lang="en-US" smtClean="0"/>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dirty="0" smtClean="0"/>
              <a:t>Click icon to add picture</a:t>
            </a:r>
            <a:endParaRPr lang="en-GB" dirty="0"/>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smtClean="0"/>
              <a:t>Click to edit Master text styles</a:t>
            </a:r>
          </a:p>
          <a:p>
            <a:pPr lvl="1"/>
            <a:r>
              <a:rPr lang="en-US" smtClean="0"/>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dirty="0" smtClean="0"/>
              <a:t>Click icon to add picture</a:t>
            </a:r>
            <a:endParaRPr lang="en-GB" dirty="0"/>
          </a:p>
        </p:txBody>
      </p:sp>
      <p:sp>
        <p:nvSpPr>
          <p:cNvPr id="2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33269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5012927" y="1388443"/>
            <a:ext cx="3873898"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0" name="Text Placeholder 9"/>
          <p:cNvSpPr>
            <a:spLocks noGrp="1"/>
          </p:cNvSpPr>
          <p:nvPr>
            <p:ph type="body" sz="quarter" idx="20"/>
          </p:nvPr>
        </p:nvSpPr>
        <p:spPr>
          <a:xfrm>
            <a:off x="242687" y="2001691"/>
            <a:ext cx="3864347"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9"/>
          <p:cNvSpPr>
            <a:spLocks noGrp="1"/>
          </p:cNvSpPr>
          <p:nvPr>
            <p:ph type="body" sz="quarter" idx="21"/>
          </p:nvPr>
        </p:nvSpPr>
        <p:spPr>
          <a:xfrm>
            <a:off x="5012927" y="2001691"/>
            <a:ext cx="3873898"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
        <p:nvSpPr>
          <p:cNvPr id="9" name="Text Placeholder 6"/>
          <p:cNvSpPr>
            <a:spLocks noGrp="1"/>
          </p:cNvSpPr>
          <p:nvPr>
            <p:ph type="body" sz="quarter" idx="16"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276782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3255264" y="1388443"/>
            <a:ext cx="2654085"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7" name="Text Placeholder 10"/>
          <p:cNvSpPr>
            <a:spLocks noGrp="1"/>
          </p:cNvSpPr>
          <p:nvPr>
            <p:ph type="body" sz="quarter" idx="22"/>
          </p:nvPr>
        </p:nvSpPr>
        <p:spPr>
          <a:xfrm>
            <a:off x="6232737" y="1388444"/>
            <a:ext cx="2654085" cy="442661"/>
          </a:xfrm>
          <a:solidFill>
            <a:schemeClr val="accent6"/>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8" name="Text Placeholder 9"/>
          <p:cNvSpPr>
            <a:spLocks noGrp="1"/>
          </p:cNvSpPr>
          <p:nvPr>
            <p:ph type="body" sz="quarter" idx="23"/>
          </p:nvPr>
        </p:nvSpPr>
        <p:spPr>
          <a:xfrm>
            <a:off x="250368" y="2001691"/>
            <a:ext cx="2654086" cy="2029761"/>
          </a:xfrm>
        </p:spPr>
        <p:txBody>
          <a:bodyPr lIns="73459" rIns="24486"/>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9"/>
          <p:cNvSpPr>
            <a:spLocks noGrp="1"/>
          </p:cNvSpPr>
          <p:nvPr>
            <p:ph type="body" sz="quarter" idx="21"/>
          </p:nvPr>
        </p:nvSpPr>
        <p:spPr>
          <a:xfrm>
            <a:off x="3255266" y="2001691"/>
            <a:ext cx="2654086" cy="2029761"/>
          </a:xfrm>
        </p:spPr>
        <p:txBody>
          <a:bodyPr lIns="73459" rIns="24486"/>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9"/>
          <p:cNvSpPr>
            <a:spLocks noGrp="1"/>
          </p:cNvSpPr>
          <p:nvPr>
            <p:ph type="body" sz="quarter" idx="24"/>
          </p:nvPr>
        </p:nvSpPr>
        <p:spPr>
          <a:xfrm>
            <a:off x="6232739" y="2001691"/>
            <a:ext cx="2654086" cy="2029761"/>
          </a:xfrm>
        </p:spPr>
        <p:txBody>
          <a:bodyPr lIns="73459" rIns="24486"/>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
        <p:nvSpPr>
          <p:cNvPr id="11" name="Text Placeholder 6"/>
          <p:cNvSpPr>
            <a:spLocks noGrp="1"/>
          </p:cNvSpPr>
          <p:nvPr>
            <p:ph type="body" sz="quarter" idx="16"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351787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34000" y="248323"/>
            <a:ext cx="6718167" cy="841337"/>
          </a:xfrm>
        </p:spPr>
        <p:txBody>
          <a:bodyPr anchor="t">
            <a:noAutofit/>
          </a:bodyPr>
          <a:lstStyle>
            <a:lvl1pPr marL="0" indent="0">
              <a:spcBef>
                <a:spcPts val="0"/>
              </a:spcBef>
              <a:spcAft>
                <a:spcPts val="0"/>
              </a:spcAft>
              <a:buNone/>
              <a:defRPr sz="2800" b="1" cap="none" baseline="0">
                <a:solidFill>
                  <a:schemeClr val="tx1"/>
                </a:solidFill>
              </a:defRPr>
            </a:lvl1pPr>
          </a:lstStyle>
          <a:p>
            <a:pPr lvl="0"/>
            <a:r>
              <a:rPr lang="en-US" dirty="0" smtClean="0"/>
              <a:t>CLICK TO ADD TAG LINE OR BEGINNING OF TITLE</a:t>
            </a:r>
            <a:endParaRPr lang="en-GB" dirty="0"/>
          </a:p>
        </p:txBody>
      </p:sp>
      <p:sp>
        <p:nvSpPr>
          <p:cNvPr id="7" name="Text Placeholder 6"/>
          <p:cNvSpPr>
            <a:spLocks noGrp="1"/>
          </p:cNvSpPr>
          <p:nvPr>
            <p:ph type="body" sz="quarter" idx="16"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385109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2477192" y="1388443"/>
            <a:ext cx="1912119"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7" name="Text Placeholder 10"/>
          <p:cNvSpPr>
            <a:spLocks noGrp="1"/>
          </p:cNvSpPr>
          <p:nvPr>
            <p:ph type="body" sz="quarter" idx="22"/>
          </p:nvPr>
        </p:nvSpPr>
        <p:spPr>
          <a:xfrm>
            <a:off x="4713857" y="1388443"/>
            <a:ext cx="1912119" cy="442661"/>
          </a:xfrm>
          <a:solidFill>
            <a:schemeClr val="accent6"/>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20" name="Text Placeholder 10"/>
          <p:cNvSpPr>
            <a:spLocks noGrp="1"/>
          </p:cNvSpPr>
          <p:nvPr>
            <p:ph type="body" sz="quarter" idx="25"/>
          </p:nvPr>
        </p:nvSpPr>
        <p:spPr>
          <a:xfrm>
            <a:off x="6950523" y="1388443"/>
            <a:ext cx="1912119" cy="442661"/>
          </a:xfrm>
          <a:solidFill>
            <a:schemeClr val="accent3"/>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21" name="Text Placeholder 9"/>
          <p:cNvSpPr>
            <a:spLocks noGrp="1"/>
          </p:cNvSpPr>
          <p:nvPr>
            <p:ph type="body" sz="quarter" idx="20"/>
          </p:nvPr>
        </p:nvSpPr>
        <p:spPr>
          <a:xfrm>
            <a:off x="240527" y="2001691"/>
            <a:ext cx="1912119" cy="2029761"/>
          </a:xfrm>
        </p:spPr>
        <p:txBody>
          <a:bodyPr lIns="73459" rIns="24486"/>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9"/>
          <p:cNvSpPr>
            <a:spLocks noGrp="1"/>
          </p:cNvSpPr>
          <p:nvPr>
            <p:ph type="body" sz="quarter" idx="21"/>
          </p:nvPr>
        </p:nvSpPr>
        <p:spPr>
          <a:xfrm>
            <a:off x="2477192" y="2001691"/>
            <a:ext cx="1912119"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9"/>
          <p:cNvSpPr>
            <a:spLocks noGrp="1"/>
          </p:cNvSpPr>
          <p:nvPr>
            <p:ph type="body" sz="quarter" idx="26"/>
          </p:nvPr>
        </p:nvSpPr>
        <p:spPr>
          <a:xfrm>
            <a:off x="4713857" y="2001691"/>
            <a:ext cx="1912119"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27"/>
          </p:nvPr>
        </p:nvSpPr>
        <p:spPr>
          <a:xfrm>
            <a:off x="6950523" y="2001691"/>
            <a:ext cx="1912119"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
        <p:nvSpPr>
          <p:cNvPr id="15" name="Text Placeholder 6"/>
          <p:cNvSpPr>
            <a:spLocks noGrp="1"/>
          </p:cNvSpPr>
          <p:nvPr>
            <p:ph type="body" sz="quarter" idx="16"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116001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rot="420000">
            <a:off x="6480242" y="1618453"/>
            <a:ext cx="1515340" cy="2451323"/>
          </a:xfrm>
        </p:spPr>
        <p:txBody>
          <a:bodyPr/>
          <a:lstStyle/>
          <a:p>
            <a:r>
              <a:rPr lang="en-US" dirty="0" smtClean="0"/>
              <a:t>Click icon to add picture</a:t>
            </a:r>
            <a:endParaRPr lang="en-GB" dirty="0"/>
          </a:p>
        </p:txBody>
      </p:sp>
      <p:sp>
        <p:nvSpPr>
          <p:cNvPr id="6"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119618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bile Upright">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6808770" y="1707293"/>
            <a:ext cx="1501361" cy="2420380"/>
          </a:xfrm>
        </p:spPr>
        <p:txBody>
          <a:bodyPr/>
          <a:lstStyle/>
          <a:p>
            <a:r>
              <a:rPr lang="en-US" dirty="0" smtClean="0"/>
              <a:t>Click icon to add picture</a:t>
            </a:r>
            <a:endParaRPr lang="en-GB" dirty="0"/>
          </a:p>
        </p:txBody>
      </p:sp>
      <p:sp>
        <p:nvSpPr>
          <p:cNvPr id="10"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
        <p:nvSpPr>
          <p:cNvPr id="6" name="Text Placeholder 6"/>
          <p:cNvSpPr>
            <a:spLocks noGrp="1"/>
          </p:cNvSpPr>
          <p:nvPr>
            <p:ph type="body" sz="quarter" idx="17"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253721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1"/>
            <a:ext cx="4392705" cy="5143499"/>
          </a:xfrm>
          <a:custGeom>
            <a:avLst/>
            <a:gdLst/>
            <a:ahLst/>
            <a:cxnLst/>
            <a:rect l="l" t="t" r="r" b="b"/>
            <a:pathLst>
              <a:path w="4392705" h="5143499">
                <a:moveTo>
                  <a:pt x="0" y="0"/>
                </a:moveTo>
                <a:lnTo>
                  <a:pt x="2719222" y="0"/>
                </a:lnTo>
                <a:lnTo>
                  <a:pt x="4392705" y="5143499"/>
                </a:lnTo>
                <a:lnTo>
                  <a:pt x="0" y="5143499"/>
                </a:lnTo>
                <a:close/>
              </a:path>
            </a:pathLst>
          </a:custGeom>
          <a:noFill/>
        </p:spPr>
        <p:txBody>
          <a:bodyPr/>
          <a:lstStyle/>
          <a:p>
            <a:endParaRPr lang="en-GB" dirty="0"/>
          </a:p>
        </p:txBody>
      </p:sp>
      <p:sp>
        <p:nvSpPr>
          <p:cNvPr id="3" name="Subtitle 2"/>
          <p:cNvSpPr>
            <a:spLocks noGrp="1"/>
          </p:cNvSpPr>
          <p:nvPr>
            <p:ph type="subTitle" idx="1" hasCustomPrompt="1"/>
          </p:nvPr>
        </p:nvSpPr>
        <p:spPr>
          <a:xfrm>
            <a:off x="4652766" y="1388444"/>
            <a:ext cx="4216925" cy="2247851"/>
          </a:xfrm>
        </p:spPr>
        <p:txBody>
          <a:bodyPr anchor="ctr">
            <a:normAutofit/>
          </a:bodyPr>
          <a:lstStyle>
            <a:lvl1pPr marL="0" indent="0" algn="l">
              <a:buNone/>
              <a:defRPr sz="2700" cap="none"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amet, consectetuer adipiscing elit. Maecenas porttitor congue </a:t>
            </a:r>
            <a:r>
              <a:rPr lang="en-US" dirty="0" err="1" smtClean="0"/>
              <a:t>massa</a:t>
            </a:r>
            <a:r>
              <a:rPr lang="en-US" dirty="0" smtClean="0"/>
              <a:t>.</a:t>
            </a:r>
          </a:p>
        </p:txBody>
      </p:sp>
      <p:sp>
        <p:nvSpPr>
          <p:cNvPr id="10"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9" name="Gruppieren 8"/>
          <p:cNvGrpSpPr/>
          <p:nvPr userDrawn="1"/>
        </p:nvGrpSpPr>
        <p:grpSpPr>
          <a:xfrm>
            <a:off x="6965726" y="4629150"/>
            <a:ext cx="1949815" cy="320400"/>
            <a:chOff x="6965726" y="4629150"/>
            <a:chExt cx="1949815" cy="320400"/>
          </a:xfrm>
        </p:grpSpPr>
        <p:sp>
          <p:nvSpPr>
            <p:cNvPr id="13"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4"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0" name="Gruppieren 29"/>
          <p:cNvGrpSpPr/>
          <p:nvPr userDrawn="1"/>
        </p:nvGrpSpPr>
        <p:grpSpPr>
          <a:xfrm>
            <a:off x="8304213" y="187325"/>
            <a:ext cx="539750" cy="223838"/>
            <a:chOff x="8304213" y="187325"/>
            <a:chExt cx="539750" cy="223838"/>
          </a:xfrm>
          <a:solidFill>
            <a:schemeClr val="bg1"/>
          </a:solidFill>
        </p:grpSpPr>
        <p:sp>
          <p:nvSpPr>
            <p:cNvPr id="31"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2"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79719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0" y="0"/>
            <a:ext cx="6223749" cy="5143500"/>
          </a:xfrm>
          <a:custGeom>
            <a:avLst/>
            <a:gdLst/>
            <a:ahLst/>
            <a:cxnLst/>
            <a:rect l="l" t="t" r="r" b="b"/>
            <a:pathLst>
              <a:path w="6223749" h="5143500">
                <a:moveTo>
                  <a:pt x="0" y="0"/>
                </a:moveTo>
                <a:lnTo>
                  <a:pt x="4532367" y="0"/>
                </a:lnTo>
                <a:lnTo>
                  <a:pt x="6223749" y="5143499"/>
                </a:lnTo>
                <a:lnTo>
                  <a:pt x="1" y="5143500"/>
                </a:lnTo>
                <a:lnTo>
                  <a:pt x="0" y="5143485"/>
                </a:lnTo>
                <a:close/>
              </a:path>
            </a:pathLst>
          </a:custGeom>
          <a:noFill/>
        </p:spPr>
        <p:txBody>
          <a:bodyPr/>
          <a:lstStyle/>
          <a:p>
            <a:endParaRPr lang="en-GB" dirty="0"/>
          </a:p>
        </p:txBody>
      </p:sp>
      <p:sp>
        <p:nvSpPr>
          <p:cNvPr id="2" name="Title 1"/>
          <p:cNvSpPr>
            <a:spLocks noGrp="1"/>
          </p:cNvSpPr>
          <p:nvPr>
            <p:ph type="ctrTitle" hasCustomPrompt="1"/>
          </p:nvPr>
        </p:nvSpPr>
        <p:spPr>
          <a:xfrm>
            <a:off x="6678999" y="2102790"/>
            <a:ext cx="2190693" cy="747897"/>
          </a:xfrm>
        </p:spPr>
        <p:txBody>
          <a:bodyPr anchor="ctr"/>
          <a:lstStyle>
            <a:lvl1pPr>
              <a:defRPr sz="2700" cap="none" baseline="0">
                <a:solidFill>
                  <a:schemeClr val="bg1"/>
                </a:solidFill>
              </a:defRPr>
            </a:lvl1pPr>
          </a:lstStyle>
          <a:p>
            <a:r>
              <a:rPr lang="en-US" dirty="0" smtClean="0"/>
              <a:t>TITLE TITLE </a:t>
            </a:r>
            <a:r>
              <a:rPr lang="en-US" dirty="0" err="1" smtClean="0"/>
              <a:t>TITLE</a:t>
            </a:r>
            <a:r>
              <a:rPr lang="en-US" dirty="0" smtClean="0"/>
              <a:t> </a:t>
            </a:r>
            <a:r>
              <a:rPr lang="en-US" dirty="0" err="1" smtClean="0"/>
              <a:t>TITLE</a:t>
            </a:r>
            <a:endParaRPr lang="en-US" dirty="0"/>
          </a:p>
        </p:txBody>
      </p:sp>
      <p:sp>
        <p:nvSpPr>
          <p:cNvPr id="14"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9" name="Gruppieren 8"/>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2" name="Ipsos logo"/>
            <p:cNvGrpSpPr>
              <a:grpSpLocks noChangeAspect="1"/>
            </p:cNvGrpSpPr>
            <p:nvPr userDrawn="1"/>
          </p:nvGrpSpPr>
          <p:grpSpPr bwMode="gray">
            <a:xfrm>
              <a:off x="8558213" y="4629150"/>
              <a:ext cx="357328" cy="320400"/>
              <a:chOff x="1352" y="681"/>
              <a:chExt cx="3519" cy="3153"/>
            </a:xfrm>
          </p:grpSpPr>
          <p:sp>
            <p:nvSpPr>
              <p:cNvPr id="13"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1" name="Gruppieren 30"/>
          <p:cNvGrpSpPr/>
          <p:nvPr userDrawn="1"/>
        </p:nvGrpSpPr>
        <p:grpSpPr>
          <a:xfrm>
            <a:off x="8304213" y="187325"/>
            <a:ext cx="539750" cy="223838"/>
            <a:chOff x="8304213" y="187325"/>
            <a:chExt cx="539750" cy="223838"/>
          </a:xfrm>
          <a:solidFill>
            <a:schemeClr val="bg1"/>
          </a:solidFill>
        </p:grpSpPr>
        <p:sp>
          <p:nvSpPr>
            <p:cNvPr id="32"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420768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1"/>
            <a:ext cx="4392706" cy="5143499"/>
          </a:xfrm>
          <a:custGeom>
            <a:avLst/>
            <a:gdLst/>
            <a:ahLst/>
            <a:cxnLst/>
            <a:rect l="l" t="t" r="r" b="b"/>
            <a:pathLst>
              <a:path w="4392706" h="5143499">
                <a:moveTo>
                  <a:pt x="0" y="0"/>
                </a:moveTo>
                <a:lnTo>
                  <a:pt x="2719223" y="0"/>
                </a:lnTo>
                <a:lnTo>
                  <a:pt x="4392706" y="5143499"/>
                </a:lnTo>
                <a:lnTo>
                  <a:pt x="0" y="5143499"/>
                </a:lnTo>
                <a:close/>
              </a:path>
            </a:pathLst>
          </a:custGeom>
          <a:noFill/>
        </p:spPr>
        <p:txBody>
          <a:bodyPr/>
          <a:lstStyle/>
          <a:p>
            <a:endParaRPr lang="en-GB" dirty="0"/>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cap="none" baseline="0">
                <a:solidFill>
                  <a:schemeClr val="bg1"/>
                </a:solidFill>
              </a:defRPr>
            </a:lvl1pPr>
            <a:lvl2pPr marL="3240" indent="0" algn="l">
              <a:lnSpc>
                <a:spcPct val="90000"/>
              </a:lnSpc>
              <a:spcBef>
                <a:spcPts val="408"/>
              </a:spcBef>
              <a:buNone/>
              <a:tabLst/>
              <a:defRPr sz="2200" cap="none"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amet, consectetuer adipiscing elit. Maecenas porttitor congue </a:t>
            </a:r>
            <a:r>
              <a:rPr lang="en-US" dirty="0" err="1" smtClean="0"/>
              <a:t>massa</a:t>
            </a:r>
            <a:r>
              <a:rPr lang="en-US" dirty="0" smtClean="0"/>
              <a:t>.</a:t>
            </a:r>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9" name="Gruppieren 8"/>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4"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1" name="Gruppieren 30"/>
          <p:cNvGrpSpPr/>
          <p:nvPr userDrawn="1"/>
        </p:nvGrpSpPr>
        <p:grpSpPr>
          <a:xfrm>
            <a:off x="8304213" y="187325"/>
            <a:ext cx="539750" cy="223838"/>
            <a:chOff x="8304213" y="187325"/>
            <a:chExt cx="539750" cy="223838"/>
          </a:xfrm>
          <a:solidFill>
            <a:schemeClr val="bg1"/>
          </a:solidFill>
        </p:grpSpPr>
        <p:sp>
          <p:nvSpPr>
            <p:cNvPr id="32"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130637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3"/>
            <a:ext cx="1982834" cy="886397"/>
          </a:xfrm>
        </p:spPr>
        <p:txBody>
          <a:bodyPr anchor="ctr"/>
          <a:lstStyle>
            <a:lvl1pPr>
              <a:defRPr sz="3200" baseline="0">
                <a:solidFill>
                  <a:schemeClr val="bg1"/>
                </a:solidFill>
              </a:defRPr>
            </a:lvl1pPr>
          </a:lstStyle>
          <a:p>
            <a:r>
              <a:rPr lang="en-US" dirty="0" smtClean="0"/>
              <a:t>Title </a:t>
            </a:r>
            <a:r>
              <a:rPr lang="en-US" dirty="0" err="1" smtClean="0"/>
              <a:t>title</a:t>
            </a:r>
            <a:r>
              <a:rPr lang="en-US" dirty="0" smtClean="0"/>
              <a:t> </a:t>
            </a:r>
            <a:r>
              <a:rPr lang="en-US" dirty="0" err="1" smtClean="0"/>
              <a:t>title</a:t>
            </a:r>
            <a:r>
              <a:rPr lang="en-US" dirty="0" smtClean="0"/>
              <a:t> </a:t>
            </a:r>
            <a:r>
              <a:rPr lang="en-US" dirty="0" err="1" smtClean="0"/>
              <a:t>title</a:t>
            </a:r>
            <a:endParaRPr lang="en-US" dirty="0"/>
          </a:p>
        </p:txBody>
      </p:sp>
      <p:sp>
        <p:nvSpPr>
          <p:cNvPr id="13"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8" name="Gruppieren 7"/>
          <p:cNvGrpSpPr/>
          <p:nvPr userDrawn="1"/>
        </p:nvGrpSpPr>
        <p:grpSpPr>
          <a:xfrm>
            <a:off x="6965726" y="4629150"/>
            <a:ext cx="1949815" cy="320400"/>
            <a:chOff x="6965726" y="4629150"/>
            <a:chExt cx="1949815" cy="320400"/>
          </a:xfrm>
        </p:grpSpPr>
        <p:sp>
          <p:nvSpPr>
            <p:cNvPr id="9"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0" name="Ipsos logo"/>
            <p:cNvGrpSpPr>
              <a:grpSpLocks noChangeAspect="1"/>
            </p:cNvGrpSpPr>
            <p:nvPr userDrawn="1"/>
          </p:nvGrpSpPr>
          <p:grpSpPr bwMode="gray">
            <a:xfrm>
              <a:off x="8558213" y="4629150"/>
              <a:ext cx="357328" cy="320400"/>
              <a:chOff x="1352" y="681"/>
              <a:chExt cx="3519" cy="3153"/>
            </a:xfrm>
          </p:grpSpPr>
          <p:sp>
            <p:nvSpPr>
              <p:cNvPr id="12"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29" name="Gruppieren 28"/>
          <p:cNvGrpSpPr/>
          <p:nvPr userDrawn="1"/>
        </p:nvGrpSpPr>
        <p:grpSpPr>
          <a:xfrm>
            <a:off x="8304213" y="187325"/>
            <a:ext cx="539750" cy="223838"/>
            <a:chOff x="8304213" y="187325"/>
            <a:chExt cx="539750" cy="223838"/>
          </a:xfrm>
          <a:solidFill>
            <a:schemeClr val="bg1"/>
          </a:solidFill>
        </p:grpSpPr>
        <p:sp>
          <p:nvSpPr>
            <p:cNvPr id="30"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1"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2"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61721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Fill1_Text Options">
    <p:bg>
      <p:bgPr>
        <a:solidFill>
          <a:schemeClr val="accent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422068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ll1_Bullets Only">
    <p:bg>
      <p:bgPr>
        <a:solidFill>
          <a:schemeClr val="accent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25448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4"/>
          <p:cNvSpPr>
            <a:spLocks noGrp="1"/>
          </p:cNvSpPr>
          <p:nvPr>
            <p:ph type="body" sz="quarter" idx="14" hasCustomPrompt="1"/>
          </p:nvPr>
        </p:nvSpPr>
        <p:spPr>
          <a:xfrm>
            <a:off x="233363" y="1399203"/>
            <a:ext cx="8653462" cy="2639397"/>
          </a:xfrm>
        </p:spPr>
        <p:txBody>
          <a:bodyPr vert="horz" lIns="0" tIns="0" rIns="0" bIns="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5pPr>
              <a:defRPr lang="en-GB" dirty="0">
                <a:solidFill>
                  <a:schemeClr val="bg1"/>
                </a:solidFill>
              </a:defRPr>
            </a:lvl5pPr>
          </a:lstStyle>
          <a:p>
            <a:pPr lvl="0"/>
            <a:r>
              <a:rPr lang="en-US" dirty="0" smtClean="0"/>
              <a:t>First level bullet</a:t>
            </a:r>
          </a:p>
          <a:p>
            <a:pPr lvl="1"/>
            <a:r>
              <a:rPr lang="en-US" dirty="0" smtClean="0"/>
              <a:t>Second level</a:t>
            </a:r>
          </a:p>
          <a:p>
            <a:pPr lvl="2"/>
            <a:r>
              <a:rPr lang="en-US" dirty="0" smtClean="0"/>
              <a:t>Third level</a:t>
            </a:r>
          </a:p>
          <a:p>
            <a:pPr lvl="4"/>
            <a:r>
              <a:rPr lang="en-US" dirty="0" smtClean="0"/>
              <a:t>Fourth level</a:t>
            </a:r>
            <a:endParaRPr lang="en-GB" dirty="0"/>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09968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7650" y="1388443"/>
            <a:ext cx="7870391" cy="2643008"/>
          </a:xfrm>
        </p:spPr>
        <p:txBody>
          <a:bodyPr/>
          <a:lstStyle>
            <a:lvl1pPr>
              <a:defRPr cap="none" baseline="0">
                <a:solidFill>
                  <a:schemeClr val="tx1"/>
                </a:solidFill>
              </a:defRPr>
            </a:lvl1pPr>
            <a:lvl2pPr>
              <a:defRPr cap="none" baseline="0">
                <a:solidFill>
                  <a:schemeClr val="tx1"/>
                </a:solidFill>
              </a:defRPr>
            </a:lvl2pPr>
            <a:lvl3pPr>
              <a:defRPr cap="none" baseline="0">
                <a:solidFill>
                  <a:schemeClr val="tx1"/>
                </a:solidFill>
              </a:defRPr>
            </a:lvl3pPr>
            <a:lvl4pPr>
              <a:defRPr cap="none" baseline="0">
                <a:solidFill>
                  <a:schemeClr val="tx1"/>
                </a:solidFill>
              </a:defRPr>
            </a:lvl4pPr>
            <a:lvl5pPr>
              <a:defRPr cap="none" baseline="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323521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ill3_Title Only">
    <p:bg bwMode="invGray">
      <p:bgPr>
        <a:solidFill>
          <a:schemeClr val="accent1"/>
        </a:solidFill>
        <a:effectLst/>
      </p:bgPr>
    </p:bg>
    <p:spTree>
      <p:nvGrpSpPr>
        <p:cNvPr id="1" name=""/>
        <p:cNvGrpSpPr/>
        <p:nvPr/>
      </p:nvGrpSpPr>
      <p:grpSpPr>
        <a:xfrm>
          <a:off x="0" y="0"/>
          <a:ext cx="0" cy="0"/>
          <a:chOff x="0" y="0"/>
          <a:chExt cx="0" cy="0"/>
        </a:xfrm>
      </p:grpSpPr>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7" name="Gruppieren 6"/>
          <p:cNvGrpSpPr/>
          <p:nvPr userDrawn="1"/>
        </p:nvGrpSpPr>
        <p:grpSpPr>
          <a:xfrm>
            <a:off x="6965726" y="4629150"/>
            <a:ext cx="1949815" cy="320400"/>
            <a:chOff x="6965726" y="4629150"/>
            <a:chExt cx="1949815" cy="320400"/>
          </a:xfrm>
        </p:grpSpPr>
        <p:sp>
          <p:nvSpPr>
            <p:cNvPr id="8"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0" name="Ipsos logo"/>
            <p:cNvGrpSpPr>
              <a:grpSpLocks noChangeAspect="1"/>
            </p:cNvGrpSpPr>
            <p:nvPr userDrawn="1"/>
          </p:nvGrpSpPr>
          <p:grpSpPr bwMode="gray">
            <a:xfrm>
              <a:off x="8558213" y="4629150"/>
              <a:ext cx="357328" cy="320400"/>
              <a:chOff x="1352" y="681"/>
              <a:chExt cx="3519" cy="3153"/>
            </a:xfrm>
          </p:grpSpPr>
          <p:sp>
            <p:nvSpPr>
              <p:cNvPr id="12"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0" name="Gruppieren 29"/>
          <p:cNvGrpSpPr/>
          <p:nvPr userDrawn="1"/>
        </p:nvGrpSpPr>
        <p:grpSpPr>
          <a:xfrm>
            <a:off x="8304213" y="187325"/>
            <a:ext cx="539750" cy="223838"/>
            <a:chOff x="8304213" y="187325"/>
            <a:chExt cx="539750" cy="223838"/>
          </a:xfrm>
          <a:solidFill>
            <a:schemeClr val="bg1"/>
          </a:solidFill>
        </p:grpSpPr>
        <p:sp>
          <p:nvSpPr>
            <p:cNvPr id="31"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2"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9278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ll3_Text Options">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2377" y="1388444"/>
            <a:ext cx="7885666" cy="2643007"/>
          </a:xfrm>
        </p:spPr>
        <p:txBody>
          <a:bodyPr vert="horz" lIns="0" tIns="0" rIns="0" bIns="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224694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smtClean="0"/>
              <a:t>First level bullet</a:t>
            </a:r>
          </a:p>
          <a:p>
            <a:pPr lvl="1"/>
            <a:r>
              <a:rPr lang="en-US" dirty="0" smtClean="0"/>
              <a:t>Second level</a:t>
            </a:r>
          </a:p>
          <a:p>
            <a:pPr lvl="2"/>
            <a:r>
              <a:rPr lang="en-US" dirty="0" smtClean="0"/>
              <a:t>Third level</a:t>
            </a:r>
          </a:p>
          <a:p>
            <a:pPr lvl="4"/>
            <a:r>
              <a:rPr lang="en-US" dirty="0" smtClean="0"/>
              <a:t>Fourth level</a:t>
            </a:r>
            <a:endParaRPr lang="en-GB" dirty="0"/>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6526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txBody>
          <a:bodyPr/>
          <a:lstStyle/>
          <a:p>
            <a:endParaRPr lang="en-GB" dirty="0"/>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smtClean="0"/>
              <a:t>Impact word(s)</a:t>
            </a:r>
            <a:endParaRPr lang="en-US" dirty="0"/>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cap="none"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Presenter Name</a:t>
            </a:r>
          </a:p>
          <a:p>
            <a:pPr lvl="1"/>
            <a:r>
              <a:rPr lang="en-US" dirty="0" smtClean="0"/>
              <a:t>Job title, date, or other relevant presenter info</a:t>
            </a:r>
            <a:endParaRPr lang="en-US" dirty="0"/>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smtClean="0"/>
              <a:t>Full presentation title</a:t>
            </a:r>
            <a:endParaRPr lang="en-GB" dirty="0"/>
          </a:p>
        </p:txBody>
      </p:sp>
      <p:sp>
        <p:nvSpPr>
          <p:cNvPr id="7" name="Picture Placeholder 6"/>
          <p:cNvSpPr>
            <a:spLocks noGrp="1"/>
          </p:cNvSpPr>
          <p:nvPr>
            <p:ph type="pic" sz="quarter" idx="15" hasCustomPrompt="1"/>
          </p:nvPr>
        </p:nvSpPr>
        <p:spPr>
          <a:xfrm>
            <a:off x="7689036" y="672878"/>
            <a:ext cx="1165276" cy="633412"/>
          </a:xfrm>
          <a:solidFill>
            <a:schemeClr val="bg1"/>
          </a:solidFill>
        </p:spPr>
        <p:txBody>
          <a:bodyPr/>
          <a:lstStyle>
            <a:lvl1pPr algn="ctr">
              <a:defRPr sz="1400"/>
            </a:lvl1pPr>
          </a:lstStyle>
          <a:p>
            <a:r>
              <a:rPr lang="en-GB" dirty="0" smtClean="0"/>
              <a:t>Client Logo</a:t>
            </a:r>
            <a:br>
              <a:rPr lang="en-GB" dirty="0" smtClean="0"/>
            </a:br>
            <a:r>
              <a:rPr lang="en-GB" dirty="0" smtClean="0"/>
              <a:t>(delete if unused)</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dirty="0"/>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endParaRPr lang="en-GB" dirty="0"/>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endParaRPr lang="en-GB" dirty="0"/>
          </a:p>
        </p:txBody>
      </p:sp>
      <p:grpSp>
        <p:nvGrpSpPr>
          <p:cNvPr id="12" name="Gruppieren 11"/>
          <p:cNvGrpSpPr/>
          <p:nvPr userDrawn="1"/>
        </p:nvGrpSpPr>
        <p:grpSpPr>
          <a:xfrm>
            <a:off x="6965726" y="4629150"/>
            <a:ext cx="1949815" cy="320400"/>
            <a:chOff x="6965726" y="4629150"/>
            <a:chExt cx="1949815" cy="320400"/>
          </a:xfrm>
        </p:grpSpPr>
        <p:sp>
          <p:nvSpPr>
            <p:cNvPr id="13"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4"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2"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3"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5" name="Gruppieren 34"/>
          <p:cNvGrpSpPr/>
          <p:nvPr userDrawn="1"/>
        </p:nvGrpSpPr>
        <p:grpSpPr>
          <a:xfrm>
            <a:off x="8304213" y="187325"/>
            <a:ext cx="539750" cy="223838"/>
            <a:chOff x="8304213" y="187325"/>
            <a:chExt cx="539750" cy="223838"/>
          </a:xfrm>
          <a:solidFill>
            <a:schemeClr val="bg1"/>
          </a:solidFill>
        </p:grpSpPr>
        <p:sp>
          <p:nvSpPr>
            <p:cNvPr id="36"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9"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40"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41"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78040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c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018441" y="4626175"/>
            <a:ext cx="849926" cy="266454"/>
          </a:xfrm>
          <a:prstGeom prst="rect">
            <a:avLst/>
          </a:prstGeom>
        </p:spPr>
        <p:txBody>
          <a:bodyPr lIns="62197" tIns="31099" rIns="62197" bIns="31099"/>
          <a:lstStyle/>
          <a:p>
            <a:fld id="{8C03FF2B-E5CF-48CB-861B-BAAF00613138}" type="datetime1">
              <a:rPr lang="en-US" smtClean="0"/>
              <a:t>1209//15</a:t>
            </a:fld>
            <a:endParaRPr lang="en-US" dirty="0"/>
          </a:p>
        </p:txBody>
      </p:sp>
      <p:sp>
        <p:nvSpPr>
          <p:cNvPr id="4" name="Footer Placeholder 3"/>
          <p:cNvSpPr>
            <a:spLocks noGrp="1"/>
          </p:cNvSpPr>
          <p:nvPr>
            <p:ph type="ftr" sz="quarter" idx="11"/>
          </p:nvPr>
        </p:nvSpPr>
        <p:spPr>
          <a:xfrm>
            <a:off x="2885646" y="4627422"/>
            <a:ext cx="4672014" cy="260192"/>
          </a:xfrm>
          <a:prstGeom prst="rect">
            <a:avLst/>
          </a:prstGeom>
        </p:spPr>
        <p:txBody>
          <a:bodyPr lIns="62197" tIns="31099" rIns="62197" bIns="31099"/>
          <a:lstStyle/>
          <a:p>
            <a:endParaRPr lang="en-US" dirty="0"/>
          </a:p>
        </p:txBody>
      </p:sp>
      <p:sp>
        <p:nvSpPr>
          <p:cNvPr id="5" name="Slide Number Placeholder 4"/>
          <p:cNvSpPr>
            <a:spLocks noGrp="1"/>
          </p:cNvSpPr>
          <p:nvPr>
            <p:ph type="sldNum" sz="quarter" idx="12"/>
          </p:nvPr>
        </p:nvSpPr>
        <p:spPr>
          <a:xfrm>
            <a:off x="7810252" y="4627422"/>
            <a:ext cx="1076718" cy="260192"/>
          </a:xfrm>
          <a:prstGeom prst="rect">
            <a:avLst/>
          </a:prstGeom>
        </p:spPr>
        <p:txBody>
          <a:bodyPr lIns="62197" tIns="31099" rIns="62197" bIns="31099"/>
          <a:lstStyle/>
          <a:p>
            <a:fld id="{7F034911-0302-4AAB-AEF0-815419E29289}" type="slidenum">
              <a:rPr lang="en-US" smtClean="0"/>
              <a:pPr/>
              <a:t>‹#›</a:t>
            </a:fld>
            <a:endParaRPr lang="en-US" dirty="0"/>
          </a:p>
        </p:txBody>
      </p:sp>
      <p:sp>
        <p:nvSpPr>
          <p:cNvPr id="2" name="Title 1"/>
          <p:cNvSpPr>
            <a:spLocks noGrp="1"/>
          </p:cNvSpPr>
          <p:nvPr>
            <p:ph type="title"/>
          </p:nvPr>
        </p:nvSpPr>
        <p:spPr>
          <a:xfrm>
            <a:off x="1024889" y="287806"/>
            <a:ext cx="7052111" cy="304699"/>
          </a:xfrm>
        </p:spPr>
        <p:txBody>
          <a:bodyPr/>
          <a:lstStyle>
            <a:lvl1pPr>
              <a:defRPr sz="2200"/>
            </a:lvl1pPr>
          </a:lstStyle>
          <a:p>
            <a:r>
              <a:rPr lang="en-US" smtClean="0"/>
              <a:t>Click to edit Master title style</a:t>
            </a:r>
            <a:endParaRPr lang="en-GB"/>
          </a:p>
        </p:txBody>
      </p:sp>
      <p:sp>
        <p:nvSpPr>
          <p:cNvPr id="8" name="Textplatzhalter 19"/>
          <p:cNvSpPr>
            <a:spLocks noGrp="1"/>
          </p:cNvSpPr>
          <p:nvPr>
            <p:ph type="body" sz="quarter" idx="19"/>
          </p:nvPr>
        </p:nvSpPr>
        <p:spPr>
          <a:xfrm>
            <a:off x="2017937" y="4627851"/>
            <a:ext cx="6072024" cy="460292"/>
          </a:xfrm>
        </p:spPr>
        <p:txBody>
          <a:bodyPr>
            <a:normAutofit/>
          </a:bodyPr>
          <a:lstStyle>
            <a:lvl1pPr>
              <a:lnSpc>
                <a:spcPct val="100000"/>
              </a:lnSpc>
              <a:defRPr sz="700" cap="none">
                <a:solidFill>
                  <a:schemeClr val="tx2"/>
                </a:solidFill>
              </a:defRPr>
            </a:lvl1pPr>
          </a:lstStyle>
          <a:p>
            <a:pPr lvl="0"/>
            <a:endParaRPr lang="de-DE" dirty="0" smtClean="0"/>
          </a:p>
        </p:txBody>
      </p:sp>
    </p:spTree>
    <p:extLst>
      <p:ext uri="{BB962C8B-B14F-4D97-AF65-F5344CB8AC3E}">
        <p14:creationId xmlns:p14="http://schemas.microsoft.com/office/powerpoint/2010/main" val="246984081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smtClean="0"/>
              <a:t>First level bullet</a:t>
            </a:r>
          </a:p>
          <a:p>
            <a:pPr lvl="1"/>
            <a:r>
              <a:rPr lang="en-US" dirty="0" smtClean="0"/>
              <a:t>Second level</a:t>
            </a:r>
          </a:p>
          <a:p>
            <a:pPr lvl="2"/>
            <a:r>
              <a:rPr lang="en-US" dirty="0" smtClean="0"/>
              <a:t>Third level</a:t>
            </a:r>
          </a:p>
          <a:p>
            <a:pPr lvl="4"/>
            <a:r>
              <a:rPr lang="en-US" dirty="0" smtClean="0"/>
              <a:t>Fourth level</a:t>
            </a:r>
            <a:endParaRPr lang="en-GB" dirty="0"/>
          </a:p>
        </p:txBody>
      </p:sp>
      <p:sp>
        <p:nvSpPr>
          <p:cNvPr id="6"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319505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Bling">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grpSp>
        <p:nvGrpSpPr>
          <p:cNvPr id="2" name="Gruppieren 1"/>
          <p:cNvGrpSpPr/>
          <p:nvPr userDrawn="1"/>
        </p:nvGrpSpPr>
        <p:grpSpPr>
          <a:xfrm>
            <a:off x="8252496" y="2571750"/>
            <a:ext cx="891505" cy="2571750"/>
            <a:chOff x="8252496" y="2571750"/>
            <a:chExt cx="891505" cy="2571750"/>
          </a:xfrm>
        </p:grpSpPr>
        <p:grpSp>
          <p:nvGrpSpPr>
            <p:cNvPr id="88" name="Group 87"/>
            <p:cNvGrpSpPr/>
            <p:nvPr userDrawn="1"/>
          </p:nvGrpSpPr>
          <p:grpSpPr>
            <a:xfrm>
              <a:off x="8252496" y="2571750"/>
              <a:ext cx="891505" cy="2571750"/>
              <a:chOff x="12130881" y="3781425"/>
              <a:chExt cx="1310482" cy="3781425"/>
            </a:xfrm>
          </p:grpSpPr>
          <p:sp>
            <p:nvSpPr>
              <p:cNvPr id="89"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0"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29" name="Ipsos logo"/>
            <p:cNvGrpSpPr>
              <a:grpSpLocks noChangeAspect="1"/>
            </p:cNvGrpSpPr>
            <p:nvPr userDrawn="1"/>
          </p:nvGrpSpPr>
          <p:grpSpPr bwMode="gray">
            <a:xfrm>
              <a:off x="8558213" y="4629150"/>
              <a:ext cx="357328" cy="320400"/>
              <a:chOff x="1352" y="681"/>
              <a:chExt cx="3519" cy="3153"/>
            </a:xfrm>
          </p:grpSpPr>
          <p:sp>
            <p:nvSpPr>
              <p:cNvPr id="30"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2"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3"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5"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6"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8"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9"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0"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1"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2"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3"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4"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spTree>
    <p:extLst>
      <p:ext uri="{BB962C8B-B14F-4D97-AF65-F5344CB8AC3E}">
        <p14:creationId xmlns:p14="http://schemas.microsoft.com/office/powerpoint/2010/main" val="220237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7650" y="1388443"/>
            <a:ext cx="7870391" cy="2643008"/>
          </a:xfrm>
        </p:spPr>
        <p:txBody>
          <a:bodyPr vert="horz" lIns="0" tIns="0" rIns="0" bIns="0" rtlCol="0">
            <a:noAutofit/>
          </a:bodyPr>
          <a:lstStyle>
            <a:lvl1pPr>
              <a:defRPr lang="en-US" cap="none" dirty="0" smtClean="0"/>
            </a:lvl1pPr>
            <a:lvl2pPr>
              <a:defRPr lang="en-US" cap="none" baseline="0" dirty="0" smtClean="0"/>
            </a:lvl2pPr>
            <a:lvl3pPr>
              <a:defRPr lang="en-US" cap="none" baseline="0" dirty="0" smtClean="0"/>
            </a:lvl3pPr>
            <a:lvl4pPr>
              <a:defRPr lang="en-US" cap="none" baseline="0" dirty="0" smtClean="0"/>
            </a:lvl4pPr>
            <a:lvl5pPr>
              <a:defRPr lang="en-GB" cap="none" baseline="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grpSp>
        <p:nvGrpSpPr>
          <p:cNvPr id="31" name="Gruppieren 30"/>
          <p:cNvGrpSpPr/>
          <p:nvPr userDrawn="1"/>
        </p:nvGrpSpPr>
        <p:grpSpPr>
          <a:xfrm>
            <a:off x="8252496" y="2571750"/>
            <a:ext cx="891505" cy="2571750"/>
            <a:chOff x="8252496" y="2571750"/>
            <a:chExt cx="891505" cy="2571750"/>
          </a:xfrm>
        </p:grpSpPr>
        <p:grpSp>
          <p:nvGrpSpPr>
            <p:cNvPr id="32" name="Group 87"/>
            <p:cNvGrpSpPr/>
            <p:nvPr userDrawn="1"/>
          </p:nvGrpSpPr>
          <p:grpSpPr>
            <a:xfrm>
              <a:off x="8252496" y="2571750"/>
              <a:ext cx="891505" cy="2571750"/>
              <a:chOff x="12130881" y="3781425"/>
              <a:chExt cx="1310482" cy="3781425"/>
            </a:xfrm>
          </p:grpSpPr>
          <p:sp>
            <p:nvSpPr>
              <p:cNvPr id="56"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7"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33" name="Ipsos logo"/>
            <p:cNvGrpSpPr>
              <a:grpSpLocks noChangeAspect="1"/>
            </p:cNvGrpSpPr>
            <p:nvPr userDrawn="1"/>
          </p:nvGrpSpPr>
          <p:grpSpPr bwMode="gray">
            <a:xfrm>
              <a:off x="8558213" y="4629150"/>
              <a:ext cx="357328" cy="320400"/>
              <a:chOff x="1352" y="681"/>
              <a:chExt cx="3519" cy="3153"/>
            </a:xfrm>
          </p:grpSpPr>
          <p:sp>
            <p:nvSpPr>
              <p:cNvPr id="34"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5"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3"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4"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5"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6"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7"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8"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9"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0"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1"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2"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3"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4"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5"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spTree>
    <p:extLst>
      <p:ext uri="{BB962C8B-B14F-4D97-AF65-F5344CB8AC3E}">
        <p14:creationId xmlns:p14="http://schemas.microsoft.com/office/powerpoint/2010/main" val="371321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5" name="Content Placeholder 2"/>
          <p:cNvSpPr>
            <a:spLocks noGrp="1"/>
          </p:cNvSpPr>
          <p:nvPr>
            <p:ph idx="12" hasCustomPrompt="1"/>
          </p:nvPr>
        </p:nvSpPr>
        <p:spPr>
          <a:xfrm>
            <a:off x="947451"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smtClean="0"/>
              <a:t>Click to edit master text styles</a:t>
            </a:r>
          </a:p>
        </p:txBody>
      </p:sp>
      <p:sp>
        <p:nvSpPr>
          <p:cNvPr id="10" name="Picture Placeholder 8"/>
          <p:cNvSpPr>
            <a:spLocks noGrp="1"/>
          </p:cNvSpPr>
          <p:nvPr>
            <p:ph type="pic" sz="quarter" idx="15" hasCustomPrompt="1"/>
          </p:nvPr>
        </p:nvSpPr>
        <p:spPr>
          <a:xfrm>
            <a:off x="262929" y="1239836"/>
            <a:ext cx="684522" cy="578779"/>
          </a:xfrm>
          <a:solidFill>
            <a:schemeClr val="bg1">
              <a:lumMod val="85000"/>
            </a:schemeClr>
          </a:solidFill>
        </p:spPr>
        <p:txBody>
          <a:bodyPr>
            <a:normAutofit/>
          </a:bodyPr>
          <a:lstStyle>
            <a:lvl1pPr marL="0" indent="0">
              <a:buNone/>
              <a:defRPr sz="1050" baseline="0"/>
            </a:lvl1pPr>
          </a:lstStyle>
          <a:p>
            <a:r>
              <a:rPr lang="en-GB" dirty="0" smtClean="0"/>
              <a:t>Insert picture from file</a:t>
            </a:r>
            <a:endParaRPr lang="en-GB" dirty="0"/>
          </a:p>
        </p:txBody>
      </p:sp>
      <p:sp>
        <p:nvSpPr>
          <p:cNvPr id="11" name="Picture Placeholder 8"/>
          <p:cNvSpPr>
            <a:spLocks noGrp="1"/>
          </p:cNvSpPr>
          <p:nvPr>
            <p:ph type="pic" sz="quarter" idx="18" hasCustomPrompt="1"/>
          </p:nvPr>
        </p:nvSpPr>
        <p:spPr>
          <a:xfrm>
            <a:off x="3196468" y="1239836"/>
            <a:ext cx="684522" cy="578779"/>
          </a:xfrm>
          <a:solidFill>
            <a:schemeClr val="bg1">
              <a:lumMod val="85000"/>
            </a:schemeClr>
          </a:solidFill>
        </p:spPr>
        <p:txBody>
          <a:bodyPr>
            <a:normAutofit/>
          </a:bodyPr>
          <a:lstStyle>
            <a:lvl1pPr marL="0" indent="0">
              <a:buNone/>
              <a:defRPr sz="1050" baseline="0"/>
            </a:lvl1pPr>
          </a:lstStyle>
          <a:p>
            <a:r>
              <a:rPr lang="en-GB" dirty="0" smtClean="0"/>
              <a:t>Insert picture from file</a:t>
            </a:r>
            <a:endParaRPr lang="en-GB" dirty="0"/>
          </a:p>
        </p:txBody>
      </p:sp>
      <p:sp>
        <p:nvSpPr>
          <p:cNvPr id="12" name="Picture Placeholder 8"/>
          <p:cNvSpPr>
            <a:spLocks noGrp="1"/>
          </p:cNvSpPr>
          <p:nvPr>
            <p:ph type="pic" sz="quarter" idx="19" hasCustomPrompt="1"/>
          </p:nvPr>
        </p:nvSpPr>
        <p:spPr>
          <a:xfrm>
            <a:off x="6147915" y="1239836"/>
            <a:ext cx="684522" cy="578779"/>
          </a:xfrm>
          <a:solidFill>
            <a:schemeClr val="bg1">
              <a:lumMod val="85000"/>
            </a:schemeClr>
          </a:solidFill>
        </p:spPr>
        <p:txBody>
          <a:bodyPr>
            <a:normAutofit/>
          </a:bodyPr>
          <a:lstStyle>
            <a:lvl1pPr marL="0" indent="0">
              <a:buNone/>
              <a:defRPr sz="1050" baseline="0"/>
            </a:lvl1pPr>
          </a:lstStyle>
          <a:p>
            <a:r>
              <a:rPr lang="en-GB" dirty="0" smtClean="0"/>
              <a:t>Insert picture from file</a:t>
            </a:r>
            <a:endParaRPr lang="en-GB" dirty="0"/>
          </a:p>
        </p:txBody>
      </p:sp>
      <p:sp>
        <p:nvSpPr>
          <p:cNvPr id="4" name="Text Placeholder 3"/>
          <p:cNvSpPr>
            <a:spLocks noGrp="1"/>
          </p:cNvSpPr>
          <p:nvPr>
            <p:ph type="body" sz="quarter" idx="20" hasCustomPrompt="1"/>
          </p:nvPr>
        </p:nvSpPr>
        <p:spPr>
          <a:xfrm>
            <a:off x="263525" y="1918036"/>
            <a:ext cx="2625725" cy="947738"/>
          </a:xfrm>
        </p:spPr>
        <p:txBody>
          <a:bodyPr>
            <a:noAutofit/>
          </a:bodyPr>
          <a:lstStyle>
            <a:lvl3pPr>
              <a:defRPr baseline="0"/>
            </a:lvl3pPr>
            <a:lvl4pPr>
              <a:defRPr baseline="0"/>
            </a:lvl4pPr>
            <a:lvl5pPr>
              <a:defRPr/>
            </a:lvl5pPr>
          </a:lstStyle>
          <a:p>
            <a:pPr lvl="2"/>
            <a:r>
              <a:rPr lang="en-US" dirty="0" smtClean="0"/>
              <a:t>1st Level</a:t>
            </a:r>
          </a:p>
          <a:p>
            <a:pPr lvl="3"/>
            <a:r>
              <a:rPr lang="en-US" dirty="0" smtClean="0"/>
              <a:t>2nd Level</a:t>
            </a:r>
          </a:p>
          <a:p>
            <a:pPr lvl="4"/>
            <a:r>
              <a:rPr lang="en-US" dirty="0" smtClean="0"/>
              <a:t>3rd Level</a:t>
            </a:r>
            <a:endParaRPr lang="en-GB" dirty="0"/>
          </a:p>
        </p:txBody>
      </p:sp>
      <p:sp>
        <p:nvSpPr>
          <p:cNvPr id="13" name="Text Placeholder 3"/>
          <p:cNvSpPr>
            <a:spLocks noGrp="1"/>
          </p:cNvSpPr>
          <p:nvPr>
            <p:ph type="body" sz="quarter" idx="21" hasCustomPrompt="1"/>
          </p:nvPr>
        </p:nvSpPr>
        <p:spPr>
          <a:xfrm>
            <a:off x="3196468" y="1918036"/>
            <a:ext cx="2625725" cy="947738"/>
          </a:xfrm>
        </p:spPr>
        <p:txBody>
          <a:bodyPr>
            <a:noAutofit/>
          </a:bodyPr>
          <a:lstStyle>
            <a:lvl3pPr>
              <a:defRPr baseline="0"/>
            </a:lvl3pPr>
            <a:lvl4pPr>
              <a:defRPr baseline="0"/>
            </a:lvl4pPr>
            <a:lvl5pPr>
              <a:defRPr/>
            </a:lvl5pPr>
          </a:lstStyle>
          <a:p>
            <a:pPr lvl="2"/>
            <a:r>
              <a:rPr lang="en-US" dirty="0" smtClean="0"/>
              <a:t>1st Level</a:t>
            </a:r>
          </a:p>
          <a:p>
            <a:pPr lvl="3"/>
            <a:r>
              <a:rPr lang="en-US" dirty="0" smtClean="0"/>
              <a:t>2nd Level</a:t>
            </a:r>
          </a:p>
          <a:p>
            <a:pPr lvl="4"/>
            <a:r>
              <a:rPr lang="en-US" dirty="0" smtClean="0"/>
              <a:t>3rd Level</a:t>
            </a:r>
            <a:endParaRPr lang="en-GB" dirty="0"/>
          </a:p>
        </p:txBody>
      </p:sp>
      <p:sp>
        <p:nvSpPr>
          <p:cNvPr id="14" name="Text Placeholder 3"/>
          <p:cNvSpPr>
            <a:spLocks noGrp="1"/>
          </p:cNvSpPr>
          <p:nvPr>
            <p:ph type="body" sz="quarter" idx="22" hasCustomPrompt="1"/>
          </p:nvPr>
        </p:nvSpPr>
        <p:spPr>
          <a:xfrm>
            <a:off x="6143701" y="1918036"/>
            <a:ext cx="2625725" cy="947738"/>
          </a:xfrm>
        </p:spPr>
        <p:txBody>
          <a:bodyPr>
            <a:noAutofit/>
          </a:bodyPr>
          <a:lstStyle>
            <a:lvl3pPr>
              <a:defRPr baseline="0"/>
            </a:lvl3pPr>
            <a:lvl4pPr>
              <a:defRPr baseline="0"/>
            </a:lvl4pPr>
            <a:lvl5pPr>
              <a:defRPr/>
            </a:lvl5pPr>
          </a:lstStyle>
          <a:p>
            <a:pPr lvl="2"/>
            <a:r>
              <a:rPr lang="en-US" dirty="0" smtClean="0"/>
              <a:t>1st Level</a:t>
            </a:r>
          </a:p>
          <a:p>
            <a:pPr lvl="3"/>
            <a:r>
              <a:rPr lang="en-US" dirty="0" smtClean="0"/>
              <a:t>2nd Level</a:t>
            </a:r>
          </a:p>
          <a:p>
            <a:pPr lvl="4"/>
            <a:r>
              <a:rPr lang="en-US" dirty="0" smtClean="0"/>
              <a:t>3rd Level</a:t>
            </a:r>
            <a:endParaRPr lang="en-GB" dirty="0"/>
          </a:p>
        </p:txBody>
      </p:sp>
      <p:sp>
        <p:nvSpPr>
          <p:cNvPr id="24" name="Content Placeholder 2"/>
          <p:cNvSpPr>
            <a:spLocks noGrp="1"/>
          </p:cNvSpPr>
          <p:nvPr>
            <p:ph idx="23" hasCustomPrompt="1"/>
          </p:nvPr>
        </p:nvSpPr>
        <p:spPr>
          <a:xfrm>
            <a:off x="3880990"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smtClean="0"/>
              <a:t>Click to edit master text styles</a:t>
            </a:r>
          </a:p>
        </p:txBody>
      </p:sp>
      <p:sp>
        <p:nvSpPr>
          <p:cNvPr id="25" name="Content Placeholder 2"/>
          <p:cNvSpPr>
            <a:spLocks noGrp="1"/>
          </p:cNvSpPr>
          <p:nvPr>
            <p:ph idx="24" hasCustomPrompt="1"/>
          </p:nvPr>
        </p:nvSpPr>
        <p:spPr>
          <a:xfrm>
            <a:off x="6832437"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smtClean="0"/>
              <a:t>Click to edit master text styles</a:t>
            </a:r>
          </a:p>
        </p:txBody>
      </p:sp>
      <p:sp>
        <p:nvSpPr>
          <p:cNvPr id="16"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110246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en-US" dirty="0" smtClean="0"/>
              <a:t>Click icon to add picture</a:t>
            </a:r>
            <a:endParaRPr lang="en-GB" dirty="0"/>
          </a:p>
        </p:txBody>
      </p:sp>
      <p:sp>
        <p:nvSpPr>
          <p:cNvPr id="2" name="Title 1"/>
          <p:cNvSpPr>
            <a:spLocks noGrp="1"/>
          </p:cNvSpPr>
          <p:nvPr>
            <p:ph type="ctrTitle" hasCustomPrompt="1"/>
          </p:nvPr>
        </p:nvSpPr>
        <p:spPr>
          <a:xfrm>
            <a:off x="4769527" y="2152234"/>
            <a:ext cx="4078999" cy="508645"/>
          </a:xfrm>
        </p:spPr>
        <p:txBody>
          <a:bodyPr anchor="ctr"/>
          <a:lstStyle>
            <a:lvl1pPr>
              <a:defRPr sz="3700" baseline="0"/>
            </a:lvl1pPr>
          </a:lstStyle>
          <a:p>
            <a:r>
              <a:rPr lang="en-US" dirty="0" smtClean="0"/>
              <a:t>Impact word(s)</a:t>
            </a:r>
            <a:endParaRPr lang="en-US" dirty="0"/>
          </a:p>
        </p:txBody>
      </p:sp>
      <p:sp>
        <p:nvSpPr>
          <p:cNvPr id="3" name="Subtitle 2"/>
          <p:cNvSpPr>
            <a:spLocks noGrp="1"/>
          </p:cNvSpPr>
          <p:nvPr>
            <p:ph type="subTitle" idx="1" hasCustomPrompt="1"/>
          </p:nvPr>
        </p:nvSpPr>
        <p:spPr>
          <a:xfrm>
            <a:off x="476952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Presenter Name</a:t>
            </a:r>
          </a:p>
          <a:p>
            <a:pPr lvl="1"/>
            <a:r>
              <a:rPr lang="en-US" dirty="0" smtClean="0"/>
              <a:t>Job title, date, or other relevant presenter info</a:t>
            </a:r>
            <a:endParaRPr lang="en-US" dirty="0"/>
          </a:p>
        </p:txBody>
      </p:sp>
      <p:sp>
        <p:nvSpPr>
          <p:cNvPr id="20" name="Text Placeholder 19"/>
          <p:cNvSpPr>
            <a:spLocks noGrp="1"/>
          </p:cNvSpPr>
          <p:nvPr>
            <p:ph type="body" sz="quarter" idx="13" hasCustomPrompt="1"/>
          </p:nvPr>
        </p:nvSpPr>
        <p:spPr>
          <a:xfrm>
            <a:off x="4769527" y="1389063"/>
            <a:ext cx="4078999" cy="637454"/>
          </a:xfrm>
        </p:spPr>
        <p:txBody>
          <a:bodyPr anchor="b">
            <a:normAutofit/>
          </a:bodyPr>
          <a:lstStyle>
            <a:lvl1pPr>
              <a:defRPr sz="2200" b="0" cap="none" baseline="0">
                <a:solidFill>
                  <a:schemeClr val="tx1"/>
                </a:solidFill>
              </a:defRPr>
            </a:lvl1pPr>
          </a:lstStyle>
          <a:p>
            <a:pPr lvl="0"/>
            <a:r>
              <a:rPr lang="en-US" dirty="0" smtClean="0"/>
              <a:t>Full presentation title</a:t>
            </a:r>
            <a:endParaRPr lang="en-GB" dirty="0"/>
          </a:p>
        </p:txBody>
      </p:sp>
      <p:sp>
        <p:nvSpPr>
          <p:cNvPr id="7" name="Picture Placeholder 6"/>
          <p:cNvSpPr>
            <a:spLocks noGrp="1"/>
          </p:cNvSpPr>
          <p:nvPr>
            <p:ph type="pic" sz="quarter" idx="15" hasCustomPrompt="1"/>
          </p:nvPr>
        </p:nvSpPr>
        <p:spPr>
          <a:xfrm>
            <a:off x="7823701" y="592860"/>
            <a:ext cx="1024825" cy="722153"/>
          </a:xfrm>
          <a:noFill/>
        </p:spPr>
        <p:txBody>
          <a:bodyPr/>
          <a:lstStyle>
            <a:lvl1pPr algn="ctr">
              <a:defRPr sz="1400"/>
            </a:lvl1pPr>
          </a:lstStyle>
          <a:p>
            <a:r>
              <a:rPr lang="en-GB" dirty="0" smtClean="0"/>
              <a:t>Client Logo</a:t>
            </a:r>
            <a:br>
              <a:rPr lang="en-GB" dirty="0" smtClean="0"/>
            </a:br>
            <a:r>
              <a:rPr lang="en-GB" dirty="0" smtClean="0"/>
              <a:t>(delete if unused)</a:t>
            </a:r>
            <a:endParaRPr lang="en-GB" dirty="0"/>
          </a:p>
        </p:txBody>
      </p:sp>
    </p:spTree>
    <p:extLst>
      <p:ext uri="{BB962C8B-B14F-4D97-AF65-F5344CB8AC3E}">
        <p14:creationId xmlns:p14="http://schemas.microsoft.com/office/powerpoint/2010/main" val="387465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en-US" dirty="0" smtClean="0"/>
              <a:t>Click icon to add picture</a:t>
            </a:r>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cap="none" baseline="0">
                <a:solidFill>
                  <a:schemeClr val="tx1"/>
                </a:solidFill>
              </a:defRPr>
            </a:lvl1pPr>
            <a:lvl2pPr marL="3240" indent="0" algn="l">
              <a:spcBef>
                <a:spcPts val="0"/>
              </a:spcBef>
              <a:buNone/>
              <a:tabLst/>
              <a:defRPr sz="2200" cap="none"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Maecenas </a:t>
            </a:r>
            <a:r>
              <a:rPr lang="en-US" dirty="0" err="1" smtClean="0"/>
              <a:t>porttitor</a:t>
            </a:r>
            <a:r>
              <a:rPr lang="en-US" dirty="0" smtClean="0"/>
              <a:t> </a:t>
            </a:r>
            <a:r>
              <a:rPr lang="en-US" dirty="0" err="1" smtClean="0"/>
              <a:t>congue</a:t>
            </a:r>
            <a:r>
              <a:rPr lang="en-US" dirty="0" smtClean="0"/>
              <a:t> </a:t>
            </a:r>
            <a:r>
              <a:rPr lang="en-US" dirty="0" err="1" smtClean="0"/>
              <a:t>massa</a:t>
            </a:r>
            <a:endParaRPr lang="en-US" dirty="0" smtClean="0"/>
          </a:p>
        </p:txBody>
      </p:sp>
    </p:spTree>
    <p:extLst>
      <p:ext uri="{BB962C8B-B14F-4D97-AF65-F5344CB8AC3E}">
        <p14:creationId xmlns:p14="http://schemas.microsoft.com/office/powerpoint/2010/main" val="376039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32377" y="643468"/>
            <a:ext cx="8652328" cy="461548"/>
          </a:xfrm>
          <a:prstGeom prst="rect">
            <a:avLst/>
          </a:prstGeom>
        </p:spPr>
        <p:txBody>
          <a:bodyPr vert="horz" wrap="square" lIns="0" tIns="0" rIns="0" bIns="0" rtlCol="0" anchor="t">
            <a:spAutoFit/>
          </a:bodyPr>
          <a:lstStyle/>
          <a:p>
            <a:r>
              <a:rPr lang="en-US" dirty="0" smtClean="0"/>
              <a:t>Click to add emphasis part of title</a:t>
            </a:r>
            <a:endParaRPr lang="en-US" dirty="0"/>
          </a:p>
        </p:txBody>
      </p:sp>
      <p:sp>
        <p:nvSpPr>
          <p:cNvPr id="3" name="Text Placeholder 2"/>
          <p:cNvSpPr>
            <a:spLocks noGrp="1"/>
          </p:cNvSpPr>
          <p:nvPr userDrawn="1">
            <p:ph type="body" idx="1"/>
          </p:nvPr>
        </p:nvSpPr>
        <p:spPr>
          <a:xfrm>
            <a:off x="247651" y="1388443"/>
            <a:ext cx="8637054" cy="264300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2"/>
              </a:solidFill>
              <a:latin typeface="+mn-lt"/>
              <a:ea typeface="+mn-ea"/>
              <a:cs typeface="+mn-cs"/>
            </a:endParaRPr>
          </a:p>
        </p:txBody>
      </p:sp>
      <p:pic>
        <p:nvPicPr>
          <p:cNvPr id="1026" name="Picture 2" descr="C:\Users\Katrin.Altenhoener\Desktop\Ablage\Eyeo GmbH_Online Werbung\Eyeo_Logo_RGB_200px.jpg"/>
          <p:cNvPicPr>
            <a:picLocks noChangeAspect="1" noChangeArrowheads="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a:off x="8094948" y="235857"/>
            <a:ext cx="881444" cy="41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18" r:id="rId1"/>
    <p:sldLayoutId id="2147493396" r:id="rId2"/>
    <p:sldLayoutId id="2147493383" r:id="rId3"/>
    <p:sldLayoutId id="2147493319" r:id="rId4"/>
    <p:sldLayoutId id="2147493322" r:id="rId5"/>
    <p:sldLayoutId id="2147493323" r:id="rId6"/>
    <p:sldLayoutId id="2147493382" r:id="rId7"/>
    <p:sldLayoutId id="2147493314" r:id="rId8"/>
    <p:sldLayoutId id="2147493315" r:id="rId9"/>
    <p:sldLayoutId id="2147493391" r:id="rId10"/>
    <p:sldLayoutId id="2147493388" r:id="rId11"/>
    <p:sldLayoutId id="2147493316" r:id="rId12"/>
    <p:sldLayoutId id="2147493390" r:id="rId13"/>
    <p:sldLayoutId id="2147493317" r:id="rId14"/>
    <p:sldLayoutId id="2147493331" r:id="rId15"/>
    <p:sldLayoutId id="2147493332" r:id="rId16"/>
    <p:sldLayoutId id="2147493333" r:id="rId17"/>
    <p:sldLayoutId id="2147493334" r:id="rId18"/>
    <p:sldLayoutId id="2147493335" r:id="rId19"/>
    <p:sldLayoutId id="2147493336" r:id="rId20"/>
    <p:sldLayoutId id="2147493339" r:id="rId21"/>
    <p:sldLayoutId id="2147493340" r:id="rId22"/>
    <p:sldLayoutId id="2147493392" r:id="rId23"/>
    <p:sldLayoutId id="2147493393" r:id="rId24"/>
    <p:sldLayoutId id="2147493394" r:id="rId25"/>
    <p:sldLayoutId id="2147493395" r:id="rId26"/>
    <p:sldLayoutId id="2147493353" r:id="rId27"/>
    <p:sldLayoutId id="2147493386" r:id="rId28"/>
    <p:sldLayoutId id="2147493385" r:id="rId29"/>
    <p:sldLayoutId id="2147493379" r:id="rId30"/>
    <p:sldLayoutId id="2147493380" r:id="rId31"/>
    <p:sldLayoutId id="2147493384" r:id="rId32"/>
    <p:sldLayoutId id="2147493389" r:id="rId33"/>
    <p:sldLayoutId id="2147493387" r:id="rId34"/>
    <p:sldLayoutId id="2147493398"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4.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5.gif"/><Relationship Id="rId4" Type="http://schemas.openxmlformats.org/officeDocument/2006/relationships/image" Target="../media/image6.gif"/><Relationship Id="rId5" Type="http://schemas.openxmlformats.org/officeDocument/2006/relationships/image" Target="../media/image8.gi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5.gif"/><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5.gif"/><Relationship Id="rId4" Type="http://schemas.openxmlformats.org/officeDocument/2006/relationships/image" Target="../media/image6.gif"/><Relationship Id="rId5" Type="http://schemas.openxmlformats.org/officeDocument/2006/relationships/image" Target="../media/image8.gi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5.gif"/><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9"/>
          <p:cNvSpPr>
            <a:spLocks/>
          </p:cNvSpPr>
          <p:nvPr userDrawn="1"/>
        </p:nvSpPr>
        <p:spPr bwMode="ltGray">
          <a:xfrm flipH="1">
            <a:off x="423343" y="540"/>
            <a:ext cx="3637297" cy="5142960"/>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20" name="Title 19"/>
          <p:cNvSpPr>
            <a:spLocks noGrp="1"/>
          </p:cNvSpPr>
          <p:nvPr>
            <p:ph type="ctrTitle"/>
          </p:nvPr>
        </p:nvSpPr>
        <p:spPr>
          <a:xfrm>
            <a:off x="4176000" y="1894109"/>
            <a:ext cx="4699059" cy="1024896"/>
          </a:xfrm>
        </p:spPr>
        <p:txBody>
          <a:bodyPr/>
          <a:lstStyle/>
          <a:p>
            <a:r>
              <a:rPr lang="de-DE" dirty="0" err="1" smtClean="0"/>
              <a:t>Perception</a:t>
            </a:r>
            <a:r>
              <a:rPr lang="de-DE" dirty="0" smtClean="0"/>
              <a:t> </a:t>
            </a:r>
            <a:r>
              <a:rPr lang="de-DE" dirty="0" err="1" smtClean="0"/>
              <a:t>of</a:t>
            </a:r>
            <a:r>
              <a:rPr lang="de-DE" dirty="0" smtClean="0"/>
              <a:t> Online Advertising - Germany</a:t>
            </a:r>
            <a:endParaRPr lang="en-GB" dirty="0"/>
          </a:p>
        </p:txBody>
      </p:sp>
      <p:sp>
        <p:nvSpPr>
          <p:cNvPr id="5" name="Subtitle 4"/>
          <p:cNvSpPr>
            <a:spLocks noGrp="1"/>
          </p:cNvSpPr>
          <p:nvPr>
            <p:ph type="subTitle" idx="1"/>
          </p:nvPr>
        </p:nvSpPr>
        <p:spPr/>
        <p:txBody>
          <a:bodyPr/>
          <a:lstStyle/>
          <a:p>
            <a:r>
              <a:rPr lang="en-US" dirty="0"/>
              <a:t>Comparison of 13 different forms of online advertising </a:t>
            </a:r>
          </a:p>
          <a:p>
            <a:r>
              <a:rPr lang="en-US" dirty="0"/>
              <a:t>Report</a:t>
            </a:r>
          </a:p>
          <a:p>
            <a:endParaRPr lang="en-US" dirty="0" smtClean="0"/>
          </a:p>
        </p:txBody>
      </p:sp>
      <p:sp>
        <p:nvSpPr>
          <p:cNvPr id="21" name="Text Placeholder 20"/>
          <p:cNvSpPr>
            <a:spLocks noGrp="1"/>
          </p:cNvSpPr>
          <p:nvPr>
            <p:ph type="body" sz="quarter" idx="13"/>
          </p:nvPr>
        </p:nvSpPr>
        <p:spPr>
          <a:xfrm>
            <a:off x="4176000" y="1356408"/>
            <a:ext cx="4699059" cy="637454"/>
          </a:xfrm>
        </p:spPr>
        <p:txBody>
          <a:bodyPr/>
          <a:lstStyle/>
          <a:p>
            <a:r>
              <a:rPr lang="en-GB" dirty="0" smtClean="0"/>
              <a:t>Study:</a:t>
            </a:r>
            <a:endParaRPr lang="en-GB" dirty="0"/>
          </a:p>
        </p:txBody>
      </p:sp>
      <p:grpSp>
        <p:nvGrpSpPr>
          <p:cNvPr id="15" name="Group 29"/>
          <p:cNvGrpSpPr/>
          <p:nvPr/>
        </p:nvGrpSpPr>
        <p:grpSpPr>
          <a:xfrm>
            <a:off x="423343" y="540"/>
            <a:ext cx="4512063" cy="5142960"/>
            <a:chOff x="622299" y="794"/>
            <a:chExt cx="6632576" cy="7562056"/>
          </a:xfrm>
        </p:grpSpPr>
        <p:sp>
          <p:nvSpPr>
            <p:cNvPr id="18"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3" name="Bildplatzhalter 2"/>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24300" r="24300"/>
          <a:stretch>
            <a:fillRect/>
          </a:stretch>
        </p:blipFill>
        <p:spPr/>
      </p:pic>
    </p:spTree>
    <p:extLst>
      <p:ext uri="{BB962C8B-B14F-4D97-AF65-F5344CB8AC3E}">
        <p14:creationId xmlns:p14="http://schemas.microsoft.com/office/powerpoint/2010/main" val="11628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312844"/>
            <a:ext cx="3059912" cy="394980"/>
          </a:xfrm>
        </p:spPr>
        <p:txBody>
          <a:bodyPr/>
          <a:lstStyle/>
          <a:p>
            <a:r>
              <a:rPr lang="de-DE" sz="2800" dirty="0" smtClean="0"/>
              <a:t>Online </a:t>
            </a:r>
            <a:r>
              <a:rPr lang="de-DE" sz="2800" dirty="0" err="1" smtClean="0"/>
              <a:t>behavior</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10</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5" name="Oval 90"/>
          <p:cNvSpPr/>
          <p:nvPr/>
        </p:nvSpPr>
        <p:spPr>
          <a:xfrm>
            <a:off x="2540450" y="213402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03</a:t>
            </a:r>
            <a:endParaRPr lang="en-GB" sz="2000" b="1" dirty="0"/>
          </a:p>
        </p:txBody>
      </p:sp>
    </p:spTree>
    <p:extLst>
      <p:ext uri="{BB962C8B-B14F-4D97-AF65-F5344CB8AC3E}">
        <p14:creationId xmlns:p14="http://schemas.microsoft.com/office/powerpoint/2010/main" val="373321009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2425466067"/>
              </p:ext>
            </p:extLst>
          </p:nvPr>
        </p:nvGraphicFramePr>
        <p:xfrm>
          <a:off x="40044" y="1516450"/>
          <a:ext cx="3033036"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a:xfrm>
            <a:off x="234000" y="248323"/>
            <a:ext cx="7901938" cy="841337"/>
          </a:xfrm>
        </p:spPr>
        <p:txBody>
          <a:bodyPr/>
          <a:lstStyle/>
          <a:p>
            <a:r>
              <a:rPr lang="en-US" dirty="0" smtClean="0"/>
              <a:t>Online Usage and Usage </a:t>
            </a:r>
            <a:r>
              <a:rPr lang="en-US" dirty="0"/>
              <a:t>of </a:t>
            </a:r>
            <a:r>
              <a:rPr lang="en-US" dirty="0" smtClean="0"/>
              <a:t>Devices</a:t>
            </a:r>
            <a:endParaRPr lang="en-US" dirty="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In Germany almost </a:t>
            </a:r>
            <a:r>
              <a:rPr lang="en-US" sz="1800" b="1" dirty="0"/>
              <a:t>all respondents </a:t>
            </a:r>
            <a:r>
              <a:rPr lang="en-US" sz="1800" b="1" dirty="0" smtClean="0"/>
              <a:t>are at </a:t>
            </a:r>
            <a:r>
              <a:rPr lang="en-US" sz="1800" b="1" dirty="0"/>
              <a:t>least once a </a:t>
            </a:r>
            <a:r>
              <a:rPr lang="en-US" sz="1800" b="1" dirty="0" smtClean="0"/>
              <a:t>in the internet and about one quarter of this all day long. The most used device is a laptop or a smartphone</a:t>
            </a:r>
            <a:endParaRPr lang="de-DE" sz="1800" dirty="0"/>
          </a:p>
          <a:p>
            <a:endParaRPr lang="de-DE" sz="1800" dirty="0"/>
          </a:p>
        </p:txBody>
      </p:sp>
      <p:sp>
        <p:nvSpPr>
          <p:cNvPr id="7" name="Textplatzhalter 2"/>
          <p:cNvSpPr txBox="1">
            <a:spLocks/>
          </p:cNvSpPr>
          <p:nvPr/>
        </p:nvSpPr>
        <p:spPr>
          <a:xfrm>
            <a:off x="633413" y="4638545"/>
            <a:ext cx="6129337" cy="387798"/>
          </a:xfrm>
          <a:prstGeom prst="rect">
            <a:avLst/>
          </a:prstGeom>
        </p:spPr>
        <p:txBody>
          <a:bodyPr vert="horz" lIns="0" tIns="0" rIns="0" bIns="0" rtlCol="0" anchor="b">
            <a:spAutoFit/>
          </a:bodyPr>
          <a:lstStyle>
            <a:lvl1pPr marL="0" indent="0" algn="l" defTabSz="924282" rtl="0" eaLnBrk="1" latinLnBrk="0" hangingPunct="1">
              <a:lnSpc>
                <a:spcPct val="90000"/>
              </a:lnSpc>
              <a:spcBef>
                <a:spcPts val="0"/>
              </a:spcBef>
              <a:spcAft>
                <a:spcPts val="0"/>
              </a:spcAft>
              <a:buFont typeface="Arial" panose="020B0604020202020204" pitchFamily="34" charset="0"/>
              <a:buNone/>
              <a:defRPr sz="800" kern="1200" cap="none" baseline="0">
                <a:solidFill>
                  <a:schemeClr val="bg2">
                    <a:lumMod val="50000"/>
                  </a:schemeClr>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700" dirty="0" smtClean="0"/>
              <a:t>Base: All respondents n=2.000, Results in %</a:t>
            </a:r>
          </a:p>
          <a:p>
            <a:r>
              <a:rPr lang="en-US" sz="700" dirty="0"/>
              <a:t>Question OA1: How </a:t>
            </a:r>
            <a:r>
              <a:rPr lang="en-US" sz="700" dirty="0" smtClean="0"/>
              <a:t>often </a:t>
            </a:r>
            <a:r>
              <a:rPr lang="en-US" sz="700" dirty="0"/>
              <a:t>do you go on the Internet</a:t>
            </a:r>
            <a:r>
              <a:rPr lang="en-US" sz="700" dirty="0" smtClean="0"/>
              <a:t>?</a:t>
            </a:r>
          </a:p>
          <a:p>
            <a:r>
              <a:rPr lang="en-US" sz="700" dirty="0"/>
              <a:t>Question </a:t>
            </a:r>
            <a:r>
              <a:rPr lang="en-US" sz="700" dirty="0" smtClean="0"/>
              <a:t>OA2</a:t>
            </a:r>
            <a:r>
              <a:rPr lang="en-US" sz="700" dirty="0"/>
              <a:t>: Some devices that you can use to access the Internet are on the list. Which of these devices do you use to access the Internet - regardless if for work or private purposes? Question </a:t>
            </a:r>
            <a:r>
              <a:rPr lang="en-US" sz="700" dirty="0" smtClean="0"/>
              <a:t>OA3</a:t>
            </a:r>
            <a:r>
              <a:rPr lang="en-US" sz="700" dirty="0"/>
              <a:t>: What is the device that you use the most to access the Internet, regardless if for work or private purposes?</a:t>
            </a:r>
          </a:p>
        </p:txBody>
      </p:sp>
      <p:graphicFrame>
        <p:nvGraphicFramePr>
          <p:cNvPr id="8" name="Diagramm 7"/>
          <p:cNvGraphicFramePr/>
          <p:nvPr>
            <p:extLst>
              <p:ext uri="{D42A27DB-BD31-4B8C-83A1-F6EECF244321}">
                <p14:modId xmlns:p14="http://schemas.microsoft.com/office/powerpoint/2010/main" val="276631332"/>
              </p:ext>
            </p:extLst>
          </p:nvPr>
        </p:nvGraphicFramePr>
        <p:xfrm>
          <a:off x="5426698" y="1516450"/>
          <a:ext cx="2371555" cy="3387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3633683331"/>
              </p:ext>
            </p:extLst>
          </p:nvPr>
        </p:nvGraphicFramePr>
        <p:xfrm>
          <a:off x="3285309" y="1791284"/>
          <a:ext cx="2199929" cy="2585840"/>
        </p:xfrm>
        <a:graphic>
          <a:graphicData uri="http://schemas.openxmlformats.org/drawingml/2006/table">
            <a:tbl>
              <a:tblPr firstRow="1" bandRow="1">
                <a:tableStyleId>{2D5ABB26-0587-4C30-8999-92F81FD0307C}</a:tableStyleId>
              </a:tblPr>
              <a:tblGrid>
                <a:gridCol w="2199929"/>
              </a:tblGrid>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Laptop</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Internet-capable phone or smartphone</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Desktop PC (with separate screen)</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Tablet</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Internet-capable television, receiver or blu-ray player</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Game console (e.g. xBox, Playstation)</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Hybrid devices such as laptop and tablet in one device</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With none of the listed devices</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Rechteck 9"/>
          <p:cNvSpPr/>
          <p:nvPr/>
        </p:nvSpPr>
        <p:spPr bwMode="auto">
          <a:xfrm>
            <a:off x="5028753" y="1542859"/>
            <a:ext cx="1008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b="1" dirty="0" err="1"/>
              <a:t>Usage</a:t>
            </a:r>
            <a:r>
              <a:rPr lang="de-DE" sz="1000" b="1" dirty="0"/>
              <a:t> </a:t>
            </a:r>
            <a:r>
              <a:rPr lang="de-DE" sz="1000" b="1" dirty="0" err="1" smtClean="0"/>
              <a:t>of</a:t>
            </a:r>
            <a:r>
              <a:rPr lang="de-DE" sz="1000" b="1" dirty="0" smtClean="0"/>
              <a:t> </a:t>
            </a:r>
            <a:r>
              <a:rPr lang="de-DE" sz="1000" b="1" dirty="0"/>
              <a:t>Devices</a:t>
            </a:r>
          </a:p>
        </p:txBody>
      </p:sp>
      <p:sp>
        <p:nvSpPr>
          <p:cNvPr id="11" name="Rechteck 10"/>
          <p:cNvSpPr/>
          <p:nvPr/>
        </p:nvSpPr>
        <p:spPr bwMode="auto">
          <a:xfrm>
            <a:off x="6287223" y="3378144"/>
            <a:ext cx="1206230" cy="333448"/>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2-3 devices </a:t>
            </a:r>
            <a:br>
              <a:rPr lang="de-DE" sz="1000" dirty="0" smtClean="0"/>
            </a:br>
            <a:r>
              <a:rPr lang="de-DE" sz="1000" dirty="0" smtClean="0"/>
              <a:t>on average</a:t>
            </a:r>
            <a:endParaRPr lang="de-DE" sz="1000" dirty="0"/>
          </a:p>
        </p:txBody>
      </p:sp>
      <p:sp>
        <p:nvSpPr>
          <p:cNvPr id="12" name="Rechteck 11"/>
          <p:cNvSpPr/>
          <p:nvPr/>
        </p:nvSpPr>
        <p:spPr bwMode="auto">
          <a:xfrm>
            <a:off x="780226" y="1542859"/>
            <a:ext cx="1008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b="1" dirty="0" smtClean="0"/>
              <a:t>Online Usage</a:t>
            </a:r>
            <a:endParaRPr lang="de-DE" sz="1000" b="1" dirty="0"/>
          </a:p>
        </p:txBody>
      </p:sp>
      <p:sp>
        <p:nvSpPr>
          <p:cNvPr id="13" name="Rechteck 12"/>
          <p:cNvSpPr/>
          <p:nvPr/>
        </p:nvSpPr>
        <p:spPr bwMode="auto">
          <a:xfrm>
            <a:off x="7382426" y="1542859"/>
            <a:ext cx="1008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b="1" dirty="0"/>
              <a:t>Main Device Used</a:t>
            </a:r>
          </a:p>
        </p:txBody>
      </p:sp>
      <p:graphicFrame>
        <p:nvGraphicFramePr>
          <p:cNvPr id="3" name="Tabelle 2"/>
          <p:cNvGraphicFramePr>
            <a:graphicFrameLocks noGrp="1"/>
          </p:cNvGraphicFramePr>
          <p:nvPr>
            <p:extLst>
              <p:ext uri="{D42A27DB-BD31-4B8C-83A1-F6EECF244321}">
                <p14:modId xmlns:p14="http://schemas.microsoft.com/office/powerpoint/2010/main" val="2057418693"/>
              </p:ext>
            </p:extLst>
          </p:nvPr>
        </p:nvGraphicFramePr>
        <p:xfrm>
          <a:off x="7636055" y="1791284"/>
          <a:ext cx="500743" cy="1292032"/>
        </p:xfrm>
        <a:graphic>
          <a:graphicData uri="http://schemas.openxmlformats.org/drawingml/2006/table">
            <a:tbl>
              <a:tblPr firstRow="1" bandRow="1">
                <a:tableStyleId>{5C22544A-7EE6-4342-B048-85BDC9FD1C3A}</a:tableStyleId>
              </a:tblPr>
              <a:tblGrid>
                <a:gridCol w="500743"/>
              </a:tblGrid>
              <a:tr h="323008">
                <a:tc>
                  <a:txBody>
                    <a:bodyPr/>
                    <a:lstStyle/>
                    <a:p>
                      <a:pPr algn="ctr"/>
                      <a:r>
                        <a:rPr lang="de-DE" sz="1000" b="1" dirty="0" smtClean="0">
                          <a:solidFill>
                            <a:schemeClr val="tx1"/>
                          </a:solidFill>
                        </a:rPr>
                        <a:t>40</a:t>
                      </a:r>
                      <a:endParaRPr lang="de-DE" sz="1000" b="1"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23008">
                <a:tc>
                  <a:txBody>
                    <a:bodyPr/>
                    <a:lstStyle/>
                    <a:p>
                      <a:pPr algn="ctr"/>
                      <a:r>
                        <a:rPr lang="de-DE" sz="1000" b="1" dirty="0" smtClean="0">
                          <a:solidFill>
                            <a:schemeClr val="tx1"/>
                          </a:solidFill>
                        </a:rPr>
                        <a:t>13</a:t>
                      </a:r>
                      <a:endParaRPr lang="de-DE" sz="1000" b="1" dirty="0">
                        <a:solidFill>
                          <a:schemeClr val="tx1"/>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23008">
                <a:tc>
                  <a:txBody>
                    <a:bodyPr/>
                    <a:lstStyle/>
                    <a:p>
                      <a:pPr algn="ctr"/>
                      <a:r>
                        <a:rPr lang="de-DE" sz="1000" b="1" dirty="0" smtClean="0">
                          <a:solidFill>
                            <a:schemeClr val="tx1"/>
                          </a:solidFill>
                        </a:rPr>
                        <a:t>39</a:t>
                      </a:r>
                      <a:endParaRPr lang="de-DE"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008">
                <a:tc>
                  <a:txBody>
                    <a:bodyPr/>
                    <a:lstStyle/>
                    <a:p>
                      <a:pPr algn="ctr"/>
                      <a:r>
                        <a:rPr lang="de-DE" sz="1000" b="1" dirty="0" smtClean="0">
                          <a:solidFill>
                            <a:schemeClr val="tx1"/>
                          </a:solidFill>
                        </a:rPr>
                        <a:t>5</a:t>
                      </a:r>
                      <a:endParaRPr lang="de-DE"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6808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122536"/>
            <a:ext cx="3059912" cy="775597"/>
          </a:xfrm>
        </p:spPr>
        <p:txBody>
          <a:bodyPr/>
          <a:lstStyle/>
          <a:p>
            <a:r>
              <a:rPr lang="de-DE" sz="2800" dirty="0"/>
              <a:t>Level </a:t>
            </a:r>
            <a:r>
              <a:rPr lang="de-DE" sz="2800" dirty="0" err="1" smtClean="0"/>
              <a:t>of</a:t>
            </a:r>
            <a:r>
              <a:rPr lang="de-DE" sz="2800" dirty="0" smtClean="0"/>
              <a:t> </a:t>
            </a:r>
            <a:r>
              <a:rPr lang="de-DE" sz="2800" dirty="0"/>
              <a:t>Disruption – Direct Questions</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12</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 name="Oval 96"/>
          <p:cNvSpPr/>
          <p:nvPr/>
        </p:nvSpPr>
        <p:spPr>
          <a:xfrm>
            <a:off x="2540450" y="2134021"/>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04</a:t>
            </a:r>
            <a:endParaRPr lang="en-GB" sz="2400" b="1" dirty="0"/>
          </a:p>
        </p:txBody>
      </p:sp>
    </p:spTree>
    <p:extLst>
      <p:ext uri="{BB962C8B-B14F-4D97-AF65-F5344CB8AC3E}">
        <p14:creationId xmlns:p14="http://schemas.microsoft.com/office/powerpoint/2010/main" val="5336402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a:t>Overall Assessment of Online Advertising</a:t>
            </a:r>
          </a:p>
        </p:txBody>
      </p:sp>
      <p:sp>
        <p:nvSpPr>
          <p:cNvPr id="5"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M</a:t>
            </a:r>
            <a:r>
              <a:rPr lang="en-US" sz="1800" b="1" dirty="0" smtClean="0"/>
              <a:t>ore </a:t>
            </a:r>
            <a:r>
              <a:rPr lang="en-US" sz="1800" b="1" dirty="0"/>
              <a:t>than </a:t>
            </a:r>
            <a:r>
              <a:rPr lang="en-US" sz="1800" b="1" dirty="0" smtClean="0"/>
              <a:t>40% </a:t>
            </a:r>
            <a:r>
              <a:rPr lang="en-US" sz="1800" b="1" dirty="0"/>
              <a:t>of </a:t>
            </a:r>
            <a:r>
              <a:rPr lang="en-US" sz="1800" b="1" dirty="0" smtClean="0"/>
              <a:t>the participants </a:t>
            </a:r>
            <a:r>
              <a:rPr lang="en-US" sz="1800" b="1" dirty="0"/>
              <a:t>surveyed </a:t>
            </a:r>
            <a:r>
              <a:rPr lang="en-US" sz="1800" b="1" dirty="0" smtClean="0"/>
              <a:t>found </a:t>
            </a:r>
            <a:r>
              <a:rPr lang="en-US" sz="1800" b="1" dirty="0"/>
              <a:t>this </a:t>
            </a:r>
            <a:r>
              <a:rPr lang="en-US" sz="1800" b="1" dirty="0" smtClean="0"/>
              <a:t>online advertising dispruptive or very disruptive. About 15% are hardly disturbed</a:t>
            </a:r>
            <a:endParaRPr lang="de-DE" sz="1800" dirty="0"/>
          </a:p>
        </p:txBody>
      </p:sp>
      <p:graphicFrame>
        <p:nvGraphicFramePr>
          <p:cNvPr id="6" name="Diagramm 5"/>
          <p:cNvGraphicFramePr/>
          <p:nvPr>
            <p:extLst>
              <p:ext uri="{D42A27DB-BD31-4B8C-83A1-F6EECF244321}">
                <p14:modId xmlns:p14="http://schemas.microsoft.com/office/powerpoint/2010/main" val="2154656417"/>
              </p:ext>
            </p:extLst>
          </p:nvPr>
        </p:nvGraphicFramePr>
        <p:xfrm>
          <a:off x="233363" y="1216025"/>
          <a:ext cx="8837612" cy="1847216"/>
        </p:xfrm>
        <a:graphic>
          <a:graphicData uri="http://schemas.openxmlformats.org/drawingml/2006/chart">
            <c:chart xmlns:c="http://schemas.openxmlformats.org/drawingml/2006/chart" xmlns:r="http://schemas.openxmlformats.org/officeDocument/2006/relationships" r:id="rId2"/>
          </a:graphicData>
        </a:graphic>
      </p:graphicFrame>
      <p:sp>
        <p:nvSpPr>
          <p:cNvPr id="7" name="Geschweifte Klammer links 6"/>
          <p:cNvSpPr/>
          <p:nvPr/>
        </p:nvSpPr>
        <p:spPr>
          <a:xfrm rot="16200000">
            <a:off x="855130" y="2221046"/>
            <a:ext cx="189547" cy="1188000"/>
          </a:xfrm>
          <a:prstGeom prst="leftBrace">
            <a:avLst/>
          </a:prstGeom>
          <a:noFill/>
          <a:ln w="12700">
            <a:solidFill>
              <a:srgbClr val="00B050"/>
            </a:solidFill>
            <a:round/>
            <a:headEnd/>
            <a:tailEnd/>
          </a:ln>
          <a:effectLst/>
          <a:extLst>
            <a:ext uri="{909E8E84-426E-40dd-AFC4-6F175D3DCCD1}">
              <a14:hiddenFill xmlns:a14="http://schemas.microsoft.com/office/drawing/2010/main">
                <a:noFill/>
              </a14:hiddenFill>
            </a:ext>
          </a:extLst>
        </p:spPr>
        <p:txBody>
          <a:bodyPr rtlCol="0" anchor="ctr"/>
          <a:lstStyle/>
          <a:p>
            <a:pPr algn="ctr"/>
            <a:endParaRPr lang="de-DE" dirty="0"/>
          </a:p>
        </p:txBody>
      </p:sp>
      <p:sp>
        <p:nvSpPr>
          <p:cNvPr id="8" name="Geschweifte Klammer links 7"/>
          <p:cNvSpPr/>
          <p:nvPr/>
        </p:nvSpPr>
        <p:spPr>
          <a:xfrm rot="16200000">
            <a:off x="6841975" y="1087046"/>
            <a:ext cx="189547" cy="3456000"/>
          </a:xfrm>
          <a:prstGeom prst="leftBrace">
            <a:avLst/>
          </a:prstGeom>
          <a:noFill/>
          <a:ln w="12700">
            <a:solidFill>
              <a:srgbClr val="FF0000"/>
            </a:solidFill>
            <a:round/>
            <a:headEnd/>
            <a:tailEnd/>
          </a:ln>
          <a:effectLst/>
          <a:extLst>
            <a:ext uri="{909E8E84-426E-40dd-AFC4-6F175D3DCCD1}">
              <a14:hiddenFill xmlns:a14="http://schemas.microsoft.com/office/drawing/2010/main">
                <a:noFill/>
              </a14:hiddenFill>
            </a:ext>
          </a:extLst>
        </p:spPr>
        <p:txBody>
          <a:bodyPr rtlCol="0" anchor="ctr"/>
          <a:lstStyle/>
          <a:p>
            <a:pPr algn="ctr"/>
            <a:endParaRPr lang="de-DE" dirty="0"/>
          </a:p>
        </p:txBody>
      </p:sp>
      <p:sp>
        <p:nvSpPr>
          <p:cNvPr id="9" name="Textfeld 8"/>
          <p:cNvSpPr txBox="1"/>
          <p:nvPr/>
        </p:nvSpPr>
        <p:spPr>
          <a:xfrm>
            <a:off x="568395" y="2965269"/>
            <a:ext cx="761747" cy="338554"/>
          </a:xfrm>
          <a:prstGeom prst="rect">
            <a:avLst/>
          </a:prstGeom>
        </p:spPr>
        <p:txBody>
          <a:bodyPr vert="horz" wrap="none" lIns="0" tIns="0" rIns="0" bIns="0" rtlCol="0">
            <a:spAutoFit/>
          </a:bodyPr>
          <a:lstStyle/>
          <a:p>
            <a:pPr marL="4763" algn="ctr"/>
            <a:r>
              <a:rPr lang="de-DE" sz="1100" b="1" dirty="0" smtClean="0">
                <a:solidFill>
                  <a:srgbClr val="00B050"/>
                </a:solidFill>
              </a:rPr>
              <a:t>Top-2-Boxes </a:t>
            </a:r>
          </a:p>
          <a:p>
            <a:pPr marL="4763" algn="ctr"/>
            <a:r>
              <a:rPr lang="de-DE" sz="1100" b="1" dirty="0" smtClean="0">
                <a:solidFill>
                  <a:srgbClr val="00B050"/>
                </a:solidFill>
              </a:rPr>
              <a:t>14.3%</a:t>
            </a:r>
          </a:p>
        </p:txBody>
      </p:sp>
      <p:sp>
        <p:nvSpPr>
          <p:cNvPr id="10" name="Textfeld 9"/>
          <p:cNvSpPr txBox="1"/>
          <p:nvPr/>
        </p:nvSpPr>
        <p:spPr>
          <a:xfrm>
            <a:off x="6442731" y="2965269"/>
            <a:ext cx="984565" cy="338554"/>
          </a:xfrm>
          <a:prstGeom prst="rect">
            <a:avLst/>
          </a:prstGeom>
        </p:spPr>
        <p:txBody>
          <a:bodyPr vert="horz" wrap="none" lIns="0" tIns="0" rIns="0" bIns="0" rtlCol="0">
            <a:spAutoFit/>
          </a:bodyPr>
          <a:lstStyle/>
          <a:p>
            <a:pPr marL="4763" algn="ctr"/>
            <a:r>
              <a:rPr lang="de-DE" sz="1100" b="1" dirty="0" smtClean="0">
                <a:solidFill>
                  <a:srgbClr val="FF0000"/>
                </a:solidFill>
              </a:rPr>
              <a:t>Bottom-2-Boxes</a:t>
            </a:r>
          </a:p>
          <a:p>
            <a:pPr marL="4763" algn="ctr"/>
            <a:r>
              <a:rPr lang="de-DE" sz="1100" b="1" dirty="0" smtClean="0">
                <a:solidFill>
                  <a:srgbClr val="FF0000"/>
                </a:solidFill>
              </a:rPr>
              <a:t>41.8%</a:t>
            </a:r>
          </a:p>
        </p:txBody>
      </p:sp>
      <p:sp>
        <p:nvSpPr>
          <p:cNvPr id="12"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R1: Please take a moment to think of online advertising and the different types of online advertising that you come across on the Internet. How would you rate online advertising in general in comparison to advertising on television, in the movie theater, and in newspapers</a:t>
            </a:r>
            <a:r>
              <a:rPr lang="en-US" sz="700" dirty="0" smtClean="0"/>
              <a:t>?</a:t>
            </a:r>
            <a:endParaRPr lang="en-US" sz="700" dirty="0"/>
          </a:p>
          <a:p>
            <a:r>
              <a:rPr lang="en-US" sz="700" dirty="0"/>
              <a:t>On this scale 1 means for me online advertising isn't </a:t>
            </a:r>
            <a:r>
              <a:rPr lang="en-US" sz="700" dirty="0" smtClean="0"/>
              <a:t>disruptive </a:t>
            </a:r>
            <a:r>
              <a:rPr lang="en-US" sz="700" dirty="0"/>
              <a:t>at all" and 6 means "for me online advertising is very </a:t>
            </a:r>
            <a:r>
              <a:rPr lang="en-US" sz="700" dirty="0" smtClean="0"/>
              <a:t>disruptive"</a:t>
            </a:r>
            <a:r>
              <a:rPr lang="en-US" sz="700" dirty="0"/>
              <a:t>.</a:t>
            </a:r>
          </a:p>
        </p:txBody>
      </p:sp>
    </p:spTree>
    <p:extLst>
      <p:ext uri="{BB962C8B-B14F-4D97-AF65-F5344CB8AC3E}">
        <p14:creationId xmlns:p14="http://schemas.microsoft.com/office/powerpoint/2010/main" val="133794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Gerade Verbindung 108"/>
          <p:cNvCxnSpPr/>
          <p:nvPr/>
        </p:nvCxnSpPr>
        <p:spPr>
          <a:xfrm>
            <a:off x="2835809" y="2657442"/>
            <a:ext cx="0" cy="1548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cxnSp>
        <p:nvCxnSpPr>
          <p:cNvPr id="100" name="Gerade Verbindung 99"/>
          <p:cNvCxnSpPr/>
          <p:nvPr/>
        </p:nvCxnSpPr>
        <p:spPr>
          <a:xfrm>
            <a:off x="2874719" y="1406668"/>
            <a:ext cx="0" cy="1188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cxnSp>
        <p:nvCxnSpPr>
          <p:cNvPr id="114" name="Gerade Verbindung 113"/>
          <p:cNvCxnSpPr/>
          <p:nvPr/>
        </p:nvCxnSpPr>
        <p:spPr>
          <a:xfrm>
            <a:off x="2021194" y="2654759"/>
            <a:ext cx="0" cy="1620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2" name="Textplatzhalter 1"/>
          <p:cNvSpPr>
            <a:spLocks noGrp="1"/>
          </p:cNvSpPr>
          <p:nvPr>
            <p:ph type="body" sz="quarter" idx="13"/>
          </p:nvPr>
        </p:nvSpPr>
        <p:spPr>
          <a:xfrm>
            <a:off x="234000" y="248323"/>
            <a:ext cx="8002274" cy="841337"/>
          </a:xfrm>
        </p:spPr>
        <p:txBody>
          <a:bodyPr/>
          <a:lstStyle/>
          <a:p>
            <a:r>
              <a:rPr lang="de-DE" dirty="0"/>
              <a:t>Level </a:t>
            </a:r>
            <a:r>
              <a:rPr lang="de-DE" dirty="0" err="1" smtClean="0"/>
              <a:t>of</a:t>
            </a:r>
            <a:r>
              <a:rPr lang="de-DE" dirty="0" smtClean="0"/>
              <a:t> Disruption - Ranking </a:t>
            </a:r>
            <a:r>
              <a:rPr lang="de-DE" dirty="0" err="1" smtClean="0"/>
              <a:t>of</a:t>
            </a:r>
            <a:r>
              <a:rPr lang="de-DE" dirty="0" smtClean="0"/>
              <a:t> all Forms - Overview</a:t>
            </a:r>
            <a:endParaRPr lang="de-DE" dirty="0"/>
          </a:p>
        </p:txBody>
      </p:sp>
      <p:cxnSp>
        <p:nvCxnSpPr>
          <p:cNvPr id="86" name="Gerade Verbindung 85"/>
          <p:cNvCxnSpPr/>
          <p:nvPr/>
        </p:nvCxnSpPr>
        <p:spPr>
          <a:xfrm>
            <a:off x="2140639" y="1182179"/>
            <a:ext cx="0" cy="1368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grpSp>
        <p:nvGrpSpPr>
          <p:cNvPr id="31" name="Gruppieren 30"/>
          <p:cNvGrpSpPr/>
          <p:nvPr/>
        </p:nvGrpSpPr>
        <p:grpSpPr>
          <a:xfrm>
            <a:off x="1502615" y="858948"/>
            <a:ext cx="900000" cy="792000"/>
            <a:chOff x="1509210" y="864677"/>
            <a:chExt cx="900000" cy="792000"/>
          </a:xfrm>
        </p:grpSpPr>
        <p:pic>
          <p:nvPicPr>
            <p:cNvPr id="45" name="Picture 28" descr="C:\Users\doreen.watteroth\Downloads\01---News---Unobtrus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045" y="864677"/>
              <a:ext cx="856330" cy="720000"/>
            </a:xfrm>
            <a:prstGeom prst="rect">
              <a:avLst/>
            </a:prstGeom>
            <a:noFill/>
            <a:extLst>
              <a:ext uri="{909E8E84-426E-40dd-AFC4-6F175D3DCCD1}">
                <a14:hiddenFill xmlns:a14="http://schemas.microsoft.com/office/drawing/2010/main">
                  <a:solidFill>
                    <a:srgbClr val="FFFFFF"/>
                  </a:solidFill>
                </a14:hiddenFill>
              </a:ext>
            </a:extLst>
          </p:spPr>
        </p:pic>
        <p:sp>
          <p:nvSpPr>
            <p:cNvPr id="62" name="Rechteck 61"/>
            <p:cNvSpPr/>
            <p:nvPr/>
          </p:nvSpPr>
          <p:spPr bwMode="auto">
            <a:xfrm>
              <a:off x="1509210" y="1368677"/>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Ad Banner - </a:t>
              </a:r>
              <a:br>
                <a:rPr lang="de-DE" sz="1000" dirty="0" smtClean="0"/>
              </a:br>
              <a:r>
                <a:rPr lang="de-DE" sz="1000" dirty="0" smtClean="0"/>
                <a:t>Conservartive</a:t>
              </a:r>
              <a:endParaRPr lang="de-DE" sz="1000" dirty="0"/>
            </a:p>
          </p:txBody>
        </p:sp>
      </p:grpSp>
      <p:cxnSp>
        <p:nvCxnSpPr>
          <p:cNvPr id="87" name="Gerade Verbindung 86"/>
          <p:cNvCxnSpPr/>
          <p:nvPr/>
        </p:nvCxnSpPr>
        <p:spPr>
          <a:xfrm>
            <a:off x="2604603" y="2654035"/>
            <a:ext cx="0" cy="648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cxnSp>
        <p:nvCxnSpPr>
          <p:cNvPr id="88" name="Gerade Verbindung 87"/>
          <p:cNvCxnSpPr/>
          <p:nvPr/>
        </p:nvCxnSpPr>
        <p:spPr>
          <a:xfrm>
            <a:off x="6377790" y="2650911"/>
            <a:ext cx="0" cy="900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grpSp>
        <p:nvGrpSpPr>
          <p:cNvPr id="6" name="Gruppieren 5"/>
          <p:cNvGrpSpPr/>
          <p:nvPr/>
        </p:nvGrpSpPr>
        <p:grpSpPr>
          <a:xfrm>
            <a:off x="5680571" y="2747899"/>
            <a:ext cx="900000" cy="958850"/>
            <a:chOff x="5591405" y="3114047"/>
            <a:chExt cx="900000" cy="958850"/>
          </a:xfrm>
        </p:grpSpPr>
        <p:pic>
          <p:nvPicPr>
            <p:cNvPr id="47" name="Picture 30" descr="C:\Users\doreen.watteroth\Downloads\03---News---Banne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692" y="3114047"/>
              <a:ext cx="743426" cy="720000"/>
            </a:xfrm>
            <a:prstGeom prst="rect">
              <a:avLst/>
            </a:prstGeom>
            <a:noFill/>
            <a:extLst>
              <a:ext uri="{909E8E84-426E-40dd-AFC4-6F175D3DCCD1}">
                <a14:hiddenFill xmlns:a14="http://schemas.microsoft.com/office/drawing/2010/main">
                  <a:solidFill>
                    <a:srgbClr val="FFFFFF"/>
                  </a:solidFill>
                </a14:hiddenFill>
              </a:ext>
            </a:extLst>
          </p:spPr>
        </p:pic>
        <p:sp>
          <p:nvSpPr>
            <p:cNvPr id="64" name="Rechteck 63"/>
            <p:cNvSpPr/>
            <p:nvPr/>
          </p:nvSpPr>
          <p:spPr bwMode="auto">
            <a:xfrm>
              <a:off x="5591405" y="3712897"/>
              <a:ext cx="900000" cy="360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Ad Banner </a:t>
              </a:r>
              <a:br>
                <a:rPr lang="de-DE" sz="1000" dirty="0"/>
              </a:br>
              <a:r>
                <a:rPr lang="de-DE" sz="1000" dirty="0"/>
                <a:t>Animated </a:t>
              </a:r>
              <a:r>
                <a:rPr lang="de-DE" sz="1000" dirty="0" smtClean="0"/>
                <a:t/>
              </a:r>
              <a:br>
                <a:rPr lang="de-DE" sz="1000" dirty="0" smtClean="0"/>
              </a:br>
              <a:r>
                <a:rPr lang="de-DE" sz="1000" dirty="0" smtClean="0"/>
                <a:t>Banner</a:t>
              </a:r>
              <a:endParaRPr lang="de-DE" sz="1000" dirty="0"/>
            </a:p>
          </p:txBody>
        </p:sp>
      </p:grpSp>
      <p:cxnSp>
        <p:nvCxnSpPr>
          <p:cNvPr id="89" name="Gerade Verbindung 88"/>
          <p:cNvCxnSpPr/>
          <p:nvPr/>
        </p:nvCxnSpPr>
        <p:spPr>
          <a:xfrm>
            <a:off x="6756265" y="2644327"/>
            <a:ext cx="0" cy="1584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grpSp>
        <p:nvGrpSpPr>
          <p:cNvPr id="5" name="Gruppieren 4"/>
          <p:cNvGrpSpPr/>
          <p:nvPr/>
        </p:nvGrpSpPr>
        <p:grpSpPr>
          <a:xfrm>
            <a:off x="6572150" y="3476614"/>
            <a:ext cx="900000" cy="916089"/>
            <a:chOff x="6538916" y="3296245"/>
            <a:chExt cx="900000" cy="916089"/>
          </a:xfrm>
        </p:grpSpPr>
        <p:pic>
          <p:nvPicPr>
            <p:cNvPr id="48" name="Picture 31" descr="C:\Users\doreen.watteroth\Downloads\04---News---All-Around.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8484" y="3296245"/>
              <a:ext cx="780864" cy="720000"/>
            </a:xfrm>
            <a:prstGeom prst="rect">
              <a:avLst/>
            </a:prstGeom>
            <a:noFill/>
            <a:extLst>
              <a:ext uri="{909E8E84-426E-40dd-AFC4-6F175D3DCCD1}">
                <a14:hiddenFill xmlns:a14="http://schemas.microsoft.com/office/drawing/2010/main">
                  <a:solidFill>
                    <a:srgbClr val="FFFFFF"/>
                  </a:solidFill>
                </a14:hiddenFill>
              </a:ext>
            </a:extLst>
          </p:spPr>
        </p:pic>
        <p:sp>
          <p:nvSpPr>
            <p:cNvPr id="65" name="Rechteck 64"/>
            <p:cNvSpPr/>
            <p:nvPr/>
          </p:nvSpPr>
          <p:spPr bwMode="auto">
            <a:xfrm>
              <a:off x="6538916" y="3924334"/>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Ad Banner - </a:t>
              </a:r>
              <a:br>
                <a:rPr lang="de-DE" sz="1000" dirty="0" smtClean="0"/>
              </a:br>
              <a:r>
                <a:rPr lang="de-DE" sz="1000" dirty="0" smtClean="0"/>
                <a:t>All </a:t>
              </a:r>
              <a:r>
                <a:rPr lang="de-DE" sz="1000" dirty="0"/>
                <a:t>Around</a:t>
              </a:r>
            </a:p>
          </p:txBody>
        </p:sp>
      </p:grpSp>
      <p:cxnSp>
        <p:nvCxnSpPr>
          <p:cNvPr id="90" name="Gerade Verbindung 89"/>
          <p:cNvCxnSpPr/>
          <p:nvPr/>
        </p:nvCxnSpPr>
        <p:spPr>
          <a:xfrm>
            <a:off x="7459670" y="1705262"/>
            <a:ext cx="0" cy="864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grpSp>
        <p:nvGrpSpPr>
          <p:cNvPr id="3" name="Gruppieren 2"/>
          <p:cNvGrpSpPr/>
          <p:nvPr/>
        </p:nvGrpSpPr>
        <p:grpSpPr>
          <a:xfrm>
            <a:off x="7015418" y="1764405"/>
            <a:ext cx="900000" cy="720000"/>
            <a:chOff x="6276128" y="1764405"/>
            <a:chExt cx="900000" cy="720000"/>
          </a:xfrm>
        </p:grpSpPr>
        <p:pic>
          <p:nvPicPr>
            <p:cNvPr id="54" name="Picture 3" descr="C:\Users\doreen.watteroth\Downloads\05---News---Popup.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8805" y="1764405"/>
              <a:ext cx="854647" cy="720000"/>
            </a:xfrm>
            <a:prstGeom prst="rect">
              <a:avLst/>
            </a:prstGeom>
            <a:noFill/>
            <a:extLst>
              <a:ext uri="{909E8E84-426E-40dd-AFC4-6F175D3DCCD1}">
                <a14:hiddenFill xmlns:a14="http://schemas.microsoft.com/office/drawing/2010/main">
                  <a:solidFill>
                    <a:srgbClr val="FFFFFF"/>
                  </a:solidFill>
                </a14:hiddenFill>
              </a:ext>
            </a:extLst>
          </p:spPr>
        </p:pic>
        <p:sp>
          <p:nvSpPr>
            <p:cNvPr id="66" name="Rechteck 65"/>
            <p:cNvSpPr/>
            <p:nvPr/>
          </p:nvSpPr>
          <p:spPr bwMode="auto">
            <a:xfrm>
              <a:off x="6276128" y="2268405"/>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Pop-up</a:t>
              </a:r>
              <a:endParaRPr lang="de-DE" sz="1000" dirty="0"/>
            </a:p>
          </p:txBody>
        </p:sp>
      </p:grpSp>
      <p:cxnSp>
        <p:nvCxnSpPr>
          <p:cNvPr id="91" name="Gerade Verbindung 90"/>
          <p:cNvCxnSpPr/>
          <p:nvPr/>
        </p:nvCxnSpPr>
        <p:spPr>
          <a:xfrm>
            <a:off x="4620614" y="1480761"/>
            <a:ext cx="0" cy="111600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Lst>
        </p:spPr>
      </p:cxnSp>
      <p:grpSp>
        <p:nvGrpSpPr>
          <p:cNvPr id="10" name="Gruppieren 9"/>
          <p:cNvGrpSpPr/>
          <p:nvPr/>
        </p:nvGrpSpPr>
        <p:grpSpPr>
          <a:xfrm>
            <a:off x="4174217" y="1564655"/>
            <a:ext cx="900000" cy="898784"/>
            <a:chOff x="4491982" y="1564655"/>
            <a:chExt cx="900000" cy="898784"/>
          </a:xfrm>
        </p:grpSpPr>
        <p:pic>
          <p:nvPicPr>
            <p:cNvPr id="53" name="Picture 2" descr="C:\Users\doreen.watteroth\Downloads\06---Video---Unskippable-Video-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2548" y="1564655"/>
              <a:ext cx="878868" cy="720000"/>
            </a:xfrm>
            <a:prstGeom prst="rect">
              <a:avLst/>
            </a:prstGeom>
            <a:noFill/>
            <a:extLst>
              <a:ext uri="{909E8E84-426E-40dd-AFC4-6F175D3DCCD1}">
                <a14:hiddenFill xmlns:a14="http://schemas.microsoft.com/office/drawing/2010/main">
                  <a:solidFill>
                    <a:srgbClr val="FFFFFF"/>
                  </a:solidFill>
                </a14:hiddenFill>
              </a:ext>
            </a:extLst>
          </p:spPr>
        </p:pic>
        <p:sp>
          <p:nvSpPr>
            <p:cNvPr id="67" name="Rechteck 66"/>
            <p:cNvSpPr/>
            <p:nvPr/>
          </p:nvSpPr>
          <p:spPr bwMode="auto">
            <a:xfrm>
              <a:off x="4491982" y="2103439"/>
              <a:ext cx="900000" cy="360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Video Ad - </a:t>
              </a:r>
              <a:br>
                <a:rPr lang="de-DE" sz="1000" dirty="0" smtClean="0"/>
              </a:br>
              <a:r>
                <a:rPr lang="de-DE" sz="1000" dirty="0" smtClean="0"/>
                <a:t>Unskippable </a:t>
              </a:r>
              <a:br>
                <a:rPr lang="de-DE" sz="1000" dirty="0" smtClean="0"/>
              </a:br>
              <a:r>
                <a:rPr lang="de-DE" sz="1000" dirty="0" smtClean="0"/>
                <a:t>video</a:t>
              </a:r>
              <a:endParaRPr lang="de-DE" sz="1000" dirty="0"/>
            </a:p>
          </p:txBody>
        </p:sp>
      </p:grpSp>
      <p:sp>
        <p:nvSpPr>
          <p:cNvPr id="92" name="Textfeld 91"/>
          <p:cNvSpPr txBox="1"/>
          <p:nvPr/>
        </p:nvSpPr>
        <p:spPr>
          <a:xfrm>
            <a:off x="1775978" y="640151"/>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008000"/>
                </a:solidFill>
              </a:rPr>
              <a:t>19.5</a:t>
            </a:r>
          </a:p>
        </p:txBody>
      </p:sp>
      <p:sp>
        <p:nvSpPr>
          <p:cNvPr id="93" name="Textfeld 92"/>
          <p:cNvSpPr txBox="1"/>
          <p:nvPr/>
        </p:nvSpPr>
        <p:spPr>
          <a:xfrm>
            <a:off x="2793902" y="3529114"/>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00B050"/>
                </a:solidFill>
              </a:rPr>
              <a:t>24.6</a:t>
            </a:r>
          </a:p>
        </p:txBody>
      </p:sp>
      <p:sp>
        <p:nvSpPr>
          <p:cNvPr id="94" name="Textfeld 93"/>
          <p:cNvSpPr txBox="1"/>
          <p:nvPr/>
        </p:nvSpPr>
        <p:spPr>
          <a:xfrm>
            <a:off x="4456947" y="1338731"/>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chemeClr val="accent1"/>
                </a:solidFill>
              </a:rPr>
              <a:t>46.4</a:t>
            </a:r>
          </a:p>
        </p:txBody>
      </p:sp>
      <p:sp>
        <p:nvSpPr>
          <p:cNvPr id="95" name="Textfeld 94"/>
          <p:cNvSpPr txBox="1"/>
          <p:nvPr/>
        </p:nvSpPr>
        <p:spPr>
          <a:xfrm>
            <a:off x="5966904" y="3712730"/>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FF0000"/>
                </a:solidFill>
              </a:rPr>
              <a:t>65.5</a:t>
            </a:r>
          </a:p>
        </p:txBody>
      </p:sp>
      <p:sp>
        <p:nvSpPr>
          <p:cNvPr id="96" name="Textfeld 95"/>
          <p:cNvSpPr txBox="1"/>
          <p:nvPr/>
        </p:nvSpPr>
        <p:spPr>
          <a:xfrm>
            <a:off x="6858483" y="4396612"/>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FF0000"/>
                </a:solidFill>
              </a:rPr>
              <a:t>69.6</a:t>
            </a:r>
          </a:p>
        </p:txBody>
      </p:sp>
      <p:sp>
        <p:nvSpPr>
          <p:cNvPr id="97" name="Textfeld 96"/>
          <p:cNvSpPr txBox="1"/>
          <p:nvPr/>
        </p:nvSpPr>
        <p:spPr>
          <a:xfrm>
            <a:off x="7296687" y="154271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FF0000"/>
                </a:solidFill>
              </a:rPr>
              <a:t>77.2</a:t>
            </a:r>
          </a:p>
        </p:txBody>
      </p:sp>
      <p:cxnSp>
        <p:nvCxnSpPr>
          <p:cNvPr id="98" name="Gerade Verbindung 97"/>
          <p:cNvCxnSpPr/>
          <p:nvPr/>
        </p:nvCxnSpPr>
        <p:spPr>
          <a:xfrm>
            <a:off x="2426446" y="1913914"/>
            <a:ext cx="0" cy="684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grpSp>
        <p:nvGrpSpPr>
          <p:cNvPr id="16" name="Gruppieren 15"/>
          <p:cNvGrpSpPr/>
          <p:nvPr/>
        </p:nvGrpSpPr>
        <p:grpSpPr>
          <a:xfrm>
            <a:off x="2113491" y="1807160"/>
            <a:ext cx="900000" cy="720000"/>
            <a:chOff x="2477029" y="1348246"/>
            <a:chExt cx="900000" cy="720000"/>
          </a:xfrm>
        </p:grpSpPr>
        <p:pic>
          <p:nvPicPr>
            <p:cNvPr id="56" name="Picture 3" descr="C:\Users\doreen.watteroth\Downloads\08---News---Text-Ad-Belo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4624" y="1348246"/>
              <a:ext cx="724810" cy="720000"/>
            </a:xfrm>
            <a:prstGeom prst="rect">
              <a:avLst/>
            </a:prstGeom>
            <a:noFill/>
            <a:extLst>
              <a:ext uri="{909E8E84-426E-40dd-AFC4-6F175D3DCCD1}">
                <a14:hiddenFill xmlns:a14="http://schemas.microsoft.com/office/drawing/2010/main">
                  <a:solidFill>
                    <a:srgbClr val="FFFFFF"/>
                  </a:solidFill>
                </a14:hiddenFill>
              </a:ext>
            </a:extLst>
          </p:spPr>
        </p:pic>
        <p:sp>
          <p:nvSpPr>
            <p:cNvPr id="68" name="Rechteck 67"/>
            <p:cNvSpPr/>
            <p:nvPr/>
          </p:nvSpPr>
          <p:spPr bwMode="auto">
            <a:xfrm>
              <a:off x="2477029" y="1852246"/>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Below</a:t>
              </a:r>
              <a:endParaRPr lang="de-DE" sz="1000" dirty="0"/>
            </a:p>
          </p:txBody>
        </p:sp>
      </p:grpSp>
      <p:sp>
        <p:nvSpPr>
          <p:cNvPr id="99" name="Textfeld 98"/>
          <p:cNvSpPr txBox="1"/>
          <p:nvPr/>
        </p:nvSpPr>
        <p:spPr>
          <a:xfrm>
            <a:off x="2399824" y="1584110"/>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008000"/>
                </a:solidFill>
              </a:rPr>
              <a:t>22.6</a:t>
            </a:r>
          </a:p>
        </p:txBody>
      </p:sp>
      <p:sp>
        <p:nvSpPr>
          <p:cNvPr id="101" name="Textfeld 100"/>
          <p:cNvSpPr txBox="1"/>
          <p:nvPr/>
        </p:nvSpPr>
        <p:spPr>
          <a:xfrm>
            <a:off x="3028699" y="675238"/>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chemeClr val="accent2">
                    <a:lumMod val="75000"/>
                  </a:schemeClr>
                </a:solidFill>
              </a:rPr>
              <a:t>27.3</a:t>
            </a:r>
          </a:p>
        </p:txBody>
      </p:sp>
      <p:cxnSp>
        <p:nvCxnSpPr>
          <p:cNvPr id="103" name="Gerade Verbindung 102"/>
          <p:cNvCxnSpPr/>
          <p:nvPr/>
        </p:nvCxnSpPr>
        <p:spPr>
          <a:xfrm>
            <a:off x="2434542" y="2654035"/>
            <a:ext cx="0" cy="720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grpSp>
        <p:nvGrpSpPr>
          <p:cNvPr id="13" name="Gruppieren 12"/>
          <p:cNvGrpSpPr/>
          <p:nvPr/>
        </p:nvGrpSpPr>
        <p:grpSpPr>
          <a:xfrm>
            <a:off x="1600298" y="2675235"/>
            <a:ext cx="900000" cy="792000"/>
            <a:chOff x="1445444" y="2918941"/>
            <a:chExt cx="900000" cy="792000"/>
          </a:xfrm>
        </p:grpSpPr>
        <p:pic>
          <p:nvPicPr>
            <p:cNvPr id="55" name="Picture 2" descr="C:\Users\doreen.watteroth\Downloads\10---News---Text-Ad-Next-T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7279" y="2918941"/>
              <a:ext cx="856330" cy="720000"/>
            </a:xfrm>
            <a:prstGeom prst="rect">
              <a:avLst/>
            </a:prstGeom>
            <a:noFill/>
            <a:extLst>
              <a:ext uri="{909E8E84-426E-40dd-AFC4-6F175D3DCCD1}">
                <a14:hiddenFill xmlns:a14="http://schemas.microsoft.com/office/drawing/2010/main">
                  <a:solidFill>
                    <a:srgbClr val="FFFFFF"/>
                  </a:solidFill>
                </a14:hiddenFill>
              </a:ext>
            </a:extLst>
          </p:spPr>
        </p:pic>
        <p:sp>
          <p:nvSpPr>
            <p:cNvPr id="70" name="Rechteck 69"/>
            <p:cNvSpPr/>
            <p:nvPr/>
          </p:nvSpPr>
          <p:spPr bwMode="auto">
            <a:xfrm>
              <a:off x="1445444" y="3422941"/>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a:t>
              </a:r>
              <a:br>
                <a:rPr lang="de-DE" sz="1000" dirty="0" smtClean="0"/>
              </a:br>
              <a:r>
                <a:rPr lang="de-DE" sz="1000" dirty="0" smtClean="0"/>
                <a:t>Next </a:t>
              </a:r>
              <a:r>
                <a:rPr lang="de-DE" sz="1000" dirty="0"/>
                <a:t>To</a:t>
              </a:r>
            </a:p>
          </p:txBody>
        </p:sp>
      </p:grpSp>
      <p:sp>
        <p:nvSpPr>
          <p:cNvPr id="105" name="Textfeld 104"/>
          <p:cNvSpPr txBox="1"/>
          <p:nvPr/>
        </p:nvSpPr>
        <p:spPr>
          <a:xfrm>
            <a:off x="1893305" y="347367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008000"/>
                </a:solidFill>
              </a:rPr>
              <a:t>22.7</a:t>
            </a:r>
          </a:p>
        </p:txBody>
      </p:sp>
      <p:cxnSp>
        <p:nvCxnSpPr>
          <p:cNvPr id="106" name="Gerade Verbindung 105"/>
          <p:cNvCxnSpPr/>
          <p:nvPr/>
        </p:nvCxnSpPr>
        <p:spPr>
          <a:xfrm>
            <a:off x="3596173" y="2658819"/>
            <a:ext cx="0" cy="720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grpSp>
        <p:nvGrpSpPr>
          <p:cNvPr id="15" name="Gruppieren 14"/>
          <p:cNvGrpSpPr/>
          <p:nvPr/>
        </p:nvGrpSpPr>
        <p:grpSpPr>
          <a:xfrm>
            <a:off x="3417100" y="2704930"/>
            <a:ext cx="900000" cy="720000"/>
            <a:chOff x="3686576" y="3070640"/>
            <a:chExt cx="900000" cy="720000"/>
          </a:xfrm>
        </p:grpSpPr>
        <p:pic>
          <p:nvPicPr>
            <p:cNvPr id="59" name="Picture 3" descr="C:\Users\doreen.watteroth\Downloads\11---Native---Hidden-Native-Ad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23330" y="3070640"/>
              <a:ext cx="626492" cy="720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hteck 70"/>
            <p:cNvSpPr/>
            <p:nvPr/>
          </p:nvSpPr>
          <p:spPr bwMode="auto">
            <a:xfrm>
              <a:off x="3686576" y="3574640"/>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Hidden Native</a:t>
              </a:r>
            </a:p>
          </p:txBody>
        </p:sp>
      </p:grpSp>
      <p:sp>
        <p:nvSpPr>
          <p:cNvPr id="107" name="Textfeld 106"/>
          <p:cNvSpPr txBox="1"/>
          <p:nvPr/>
        </p:nvSpPr>
        <p:spPr>
          <a:xfrm>
            <a:off x="3703433" y="3435334"/>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chemeClr val="accent2">
                    <a:lumMod val="75000"/>
                  </a:schemeClr>
                </a:solidFill>
              </a:rPr>
              <a:t>35.2</a:t>
            </a:r>
          </a:p>
        </p:txBody>
      </p:sp>
      <p:grpSp>
        <p:nvGrpSpPr>
          <p:cNvPr id="14" name="Gruppieren 13"/>
          <p:cNvGrpSpPr/>
          <p:nvPr/>
        </p:nvGrpSpPr>
        <p:grpSpPr>
          <a:xfrm>
            <a:off x="2716693" y="3798106"/>
            <a:ext cx="900000" cy="720000"/>
            <a:chOff x="2970056" y="3706749"/>
            <a:chExt cx="900000" cy="720000"/>
          </a:xfrm>
        </p:grpSpPr>
        <p:pic>
          <p:nvPicPr>
            <p:cNvPr id="60" name="Picture 4" descr="C:\Users\doreen.watteroth\Downloads\12---Twitter---Subtle-Native-Tweet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69927" y="3706749"/>
              <a:ext cx="700258" cy="720000"/>
            </a:xfrm>
            <a:prstGeom prst="rect">
              <a:avLst/>
            </a:prstGeom>
            <a:noFill/>
            <a:extLst>
              <a:ext uri="{909E8E84-426E-40dd-AFC4-6F175D3DCCD1}">
                <a14:hiddenFill xmlns:a14="http://schemas.microsoft.com/office/drawing/2010/main">
                  <a:solidFill>
                    <a:srgbClr val="FFFFFF"/>
                  </a:solidFill>
                </a14:hiddenFill>
              </a:ext>
            </a:extLst>
          </p:spPr>
        </p:pic>
        <p:sp>
          <p:nvSpPr>
            <p:cNvPr id="72" name="Rechteck 71"/>
            <p:cNvSpPr/>
            <p:nvPr/>
          </p:nvSpPr>
          <p:spPr bwMode="auto">
            <a:xfrm>
              <a:off x="2970056" y="4137189"/>
              <a:ext cx="900000" cy="28956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err="1" smtClean="0"/>
                <a:t>subtle</a:t>
              </a:r>
              <a:r>
                <a:rPr lang="de-DE" sz="1000" dirty="0" smtClean="0"/>
                <a:t> </a:t>
              </a:r>
              <a:br>
                <a:rPr lang="de-DE" sz="1000" dirty="0" smtClean="0"/>
              </a:br>
              <a:r>
                <a:rPr lang="de-DE" sz="1000" dirty="0" smtClean="0"/>
                <a:t>Native </a:t>
              </a:r>
              <a:r>
                <a:rPr lang="de-DE" sz="1000" dirty="0"/>
                <a:t>Tweets</a:t>
              </a:r>
            </a:p>
          </p:txBody>
        </p:sp>
      </p:grpSp>
      <p:cxnSp>
        <p:nvCxnSpPr>
          <p:cNvPr id="111" name="Gerade Verbindung 110"/>
          <p:cNvCxnSpPr/>
          <p:nvPr/>
        </p:nvCxnSpPr>
        <p:spPr>
          <a:xfrm>
            <a:off x="1968039" y="2191145"/>
            <a:ext cx="0" cy="396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grpSp>
        <p:nvGrpSpPr>
          <p:cNvPr id="32" name="Gruppieren 31"/>
          <p:cNvGrpSpPr/>
          <p:nvPr/>
        </p:nvGrpSpPr>
        <p:grpSpPr>
          <a:xfrm>
            <a:off x="1140468" y="1733716"/>
            <a:ext cx="900000" cy="792000"/>
            <a:chOff x="1127498" y="1620258"/>
            <a:chExt cx="900000" cy="792000"/>
          </a:xfrm>
        </p:grpSpPr>
        <p:pic>
          <p:nvPicPr>
            <p:cNvPr id="58" name="Picture 2" descr="C:\Users\doreen.watteroth\Downloads\14---Search---Low-quantity.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0546" y="1620258"/>
              <a:ext cx="773905" cy="720000"/>
            </a:xfrm>
            <a:prstGeom prst="rect">
              <a:avLst/>
            </a:prstGeom>
            <a:noFill/>
            <a:extLst>
              <a:ext uri="{909E8E84-426E-40dd-AFC4-6F175D3DCCD1}">
                <a14:hiddenFill xmlns:a14="http://schemas.microsoft.com/office/drawing/2010/main">
                  <a:solidFill>
                    <a:srgbClr val="FFFFFF"/>
                  </a:solidFill>
                </a14:hiddenFill>
              </a:ext>
            </a:extLst>
          </p:spPr>
        </p:pic>
        <p:sp>
          <p:nvSpPr>
            <p:cNvPr id="74" name="Rechteck 73"/>
            <p:cNvSpPr/>
            <p:nvPr/>
          </p:nvSpPr>
          <p:spPr bwMode="auto">
            <a:xfrm>
              <a:off x="1127498" y="2124258"/>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Search Ad - </a:t>
              </a:r>
              <a:br>
                <a:rPr lang="de-DE" sz="1000" dirty="0" smtClean="0"/>
              </a:br>
              <a:r>
                <a:rPr lang="de-DE" sz="1000" dirty="0" smtClean="0"/>
                <a:t>Low </a:t>
              </a:r>
              <a:r>
                <a:rPr lang="de-DE" sz="1000" dirty="0" err="1" smtClean="0"/>
                <a:t>Quantity</a:t>
              </a:r>
              <a:endParaRPr lang="de-DE" sz="1000" dirty="0"/>
            </a:p>
          </p:txBody>
        </p:sp>
      </p:grpSp>
      <p:sp>
        <p:nvSpPr>
          <p:cNvPr id="113" name="Textfeld 112"/>
          <p:cNvSpPr txBox="1"/>
          <p:nvPr/>
        </p:nvSpPr>
        <p:spPr>
          <a:xfrm>
            <a:off x="1186856" y="150595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008000"/>
                </a:solidFill>
              </a:rPr>
              <a:t>17.6</a:t>
            </a:r>
          </a:p>
        </p:txBody>
      </p:sp>
      <p:grpSp>
        <p:nvGrpSpPr>
          <p:cNvPr id="12" name="Gruppieren 11"/>
          <p:cNvGrpSpPr/>
          <p:nvPr/>
        </p:nvGrpSpPr>
        <p:grpSpPr>
          <a:xfrm>
            <a:off x="1570166" y="3713903"/>
            <a:ext cx="900000" cy="765304"/>
            <a:chOff x="1897711" y="3893866"/>
            <a:chExt cx="900000" cy="765304"/>
          </a:xfrm>
        </p:grpSpPr>
        <p:pic>
          <p:nvPicPr>
            <p:cNvPr id="61" name="Picture 5" descr="C:\Users\doreen.watteroth\Downloads\13---Search---High-quantit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68201" y="3893866"/>
              <a:ext cx="759021" cy="720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hteck 72"/>
            <p:cNvSpPr/>
            <p:nvPr/>
          </p:nvSpPr>
          <p:spPr bwMode="auto">
            <a:xfrm>
              <a:off x="1897711" y="4371170"/>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Search Ad - </a:t>
              </a:r>
            </a:p>
            <a:p>
              <a:pPr algn="ctr">
                <a:lnSpc>
                  <a:spcPct val="80000"/>
                </a:lnSpc>
              </a:pPr>
              <a:r>
                <a:rPr lang="de-DE" sz="1000" dirty="0" smtClean="0"/>
                <a:t>High </a:t>
              </a:r>
              <a:r>
                <a:rPr lang="de-DE" sz="1000" dirty="0" err="1" smtClean="0"/>
                <a:t>Quantity</a:t>
              </a:r>
              <a:endParaRPr lang="de-DE" sz="1000" dirty="0"/>
            </a:p>
          </p:txBody>
        </p:sp>
      </p:grpSp>
      <p:sp>
        <p:nvSpPr>
          <p:cNvPr id="116" name="Textfeld 115"/>
          <p:cNvSpPr txBox="1"/>
          <p:nvPr/>
        </p:nvSpPr>
        <p:spPr>
          <a:xfrm>
            <a:off x="1856499" y="4488382"/>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008000"/>
                </a:solidFill>
              </a:rPr>
              <a:t>18.1</a:t>
            </a:r>
          </a:p>
        </p:txBody>
      </p:sp>
      <p:grpSp>
        <p:nvGrpSpPr>
          <p:cNvPr id="33" name="Gruppieren 32"/>
          <p:cNvGrpSpPr/>
          <p:nvPr/>
        </p:nvGrpSpPr>
        <p:grpSpPr>
          <a:xfrm>
            <a:off x="2748851" y="903600"/>
            <a:ext cx="900000" cy="792000"/>
            <a:chOff x="3320185" y="1620258"/>
            <a:chExt cx="900000" cy="792000"/>
          </a:xfrm>
        </p:grpSpPr>
        <p:pic>
          <p:nvPicPr>
            <p:cNvPr id="57" name="Picture 4" descr="C:\Users\doreen.watteroth\Downloads\09---News---Text-Ad-In-Betwee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89342" y="1620258"/>
              <a:ext cx="761686" cy="720000"/>
            </a:xfrm>
            <a:prstGeom prst="rect">
              <a:avLst/>
            </a:prstGeom>
            <a:noFill/>
            <a:extLst>
              <a:ext uri="{909E8E84-426E-40dd-AFC4-6F175D3DCCD1}">
                <a14:hiddenFill xmlns:a14="http://schemas.microsoft.com/office/drawing/2010/main">
                  <a:solidFill>
                    <a:srgbClr val="FFFFFF"/>
                  </a:solidFill>
                </a14:hiddenFill>
              </a:ext>
            </a:extLst>
          </p:spPr>
        </p:pic>
        <p:sp>
          <p:nvSpPr>
            <p:cNvPr id="69" name="Rechteck 68"/>
            <p:cNvSpPr/>
            <p:nvPr/>
          </p:nvSpPr>
          <p:spPr bwMode="auto">
            <a:xfrm>
              <a:off x="3320185" y="2124258"/>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a:t>
              </a:r>
              <a:br>
                <a:rPr lang="de-DE" sz="1000" dirty="0" smtClean="0"/>
              </a:br>
              <a:r>
                <a:rPr lang="de-DE" sz="1000" dirty="0" smtClean="0"/>
                <a:t>Between</a:t>
              </a:r>
              <a:endParaRPr lang="de-DE" sz="1000" dirty="0"/>
            </a:p>
          </p:txBody>
        </p:sp>
      </p:grpSp>
      <p:grpSp>
        <p:nvGrpSpPr>
          <p:cNvPr id="20" name="Gruppieren 19"/>
          <p:cNvGrpSpPr/>
          <p:nvPr/>
        </p:nvGrpSpPr>
        <p:grpSpPr>
          <a:xfrm>
            <a:off x="2507569" y="2683486"/>
            <a:ext cx="900000" cy="840114"/>
            <a:chOff x="2467397" y="2702941"/>
            <a:chExt cx="900000" cy="840114"/>
          </a:xfrm>
        </p:grpSpPr>
        <p:pic>
          <p:nvPicPr>
            <p:cNvPr id="46" name="Picture 29" descr="C:\Users\doreen.watteroth\Downloads\02---News---Obtrusiv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86682" y="2702941"/>
              <a:ext cx="861430" cy="720000"/>
            </a:xfrm>
            <a:prstGeom prst="rect">
              <a:avLst/>
            </a:prstGeom>
            <a:noFill/>
            <a:extLst>
              <a:ext uri="{909E8E84-426E-40dd-AFC4-6F175D3DCCD1}">
                <a14:hiddenFill xmlns:a14="http://schemas.microsoft.com/office/drawing/2010/main">
                  <a:solidFill>
                    <a:srgbClr val="FFFFFF"/>
                  </a:solidFill>
                </a14:hiddenFill>
              </a:ext>
            </a:extLst>
          </p:spPr>
        </p:pic>
        <p:sp>
          <p:nvSpPr>
            <p:cNvPr id="63" name="Rechteck 62"/>
            <p:cNvSpPr/>
            <p:nvPr/>
          </p:nvSpPr>
          <p:spPr bwMode="auto">
            <a:xfrm>
              <a:off x="2467397" y="3206940"/>
              <a:ext cx="900000" cy="336115"/>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Ad Banner </a:t>
              </a:r>
              <a:br>
                <a:rPr lang="de-DE" sz="1000" dirty="0"/>
              </a:br>
              <a:r>
                <a:rPr lang="de-DE" sz="1000" dirty="0"/>
                <a:t>Attention </a:t>
              </a:r>
              <a:r>
                <a:rPr lang="de-DE" sz="1000" dirty="0" smtClean="0"/>
                <a:t/>
              </a:r>
              <a:br>
                <a:rPr lang="de-DE" sz="1000" dirty="0" smtClean="0"/>
              </a:br>
              <a:r>
                <a:rPr lang="de-DE" sz="1000" dirty="0" smtClean="0"/>
                <a:t>Grabbing</a:t>
              </a:r>
              <a:endParaRPr lang="de-DE" sz="1000" dirty="0"/>
            </a:p>
          </p:txBody>
        </p:sp>
      </p:grpSp>
      <p:sp>
        <p:nvSpPr>
          <p:cNvPr id="144" name="Textfeld 143"/>
          <p:cNvSpPr txBox="1"/>
          <p:nvPr/>
        </p:nvSpPr>
        <p:spPr>
          <a:xfrm>
            <a:off x="36151" y="3183707"/>
            <a:ext cx="749003" cy="646331"/>
          </a:xfrm>
          <a:prstGeom prst="rect">
            <a:avLst/>
          </a:prstGeom>
        </p:spPr>
        <p:txBody>
          <a:bodyPr vert="horz" wrap="none" lIns="0" tIns="0" rIns="0" bIns="0" rtlCol="0">
            <a:spAutoFit/>
          </a:bodyPr>
          <a:lstStyle/>
          <a:p>
            <a:pPr marL="4763" algn="ctr"/>
            <a:r>
              <a:rPr lang="de-DE" sz="1400" b="1" dirty="0">
                <a:solidFill>
                  <a:srgbClr val="00B050"/>
                </a:solidFill>
              </a:rPr>
              <a:t>isn't' </a:t>
            </a:r>
            <a:r>
              <a:rPr lang="de-DE" sz="1400" b="1" dirty="0" smtClean="0">
                <a:solidFill>
                  <a:srgbClr val="00B050"/>
                </a:solidFill>
              </a:rPr>
              <a:t/>
            </a:r>
            <a:br>
              <a:rPr lang="de-DE" sz="1400" b="1" dirty="0" smtClean="0">
                <a:solidFill>
                  <a:srgbClr val="00B050"/>
                </a:solidFill>
              </a:rPr>
            </a:br>
            <a:r>
              <a:rPr lang="de-DE" sz="1400" b="1" dirty="0" err="1" smtClean="0">
                <a:solidFill>
                  <a:srgbClr val="00B050"/>
                </a:solidFill>
              </a:rPr>
              <a:t>disruptive</a:t>
            </a:r>
            <a:r>
              <a:rPr lang="de-DE" sz="1400" b="1" dirty="0" smtClean="0">
                <a:solidFill>
                  <a:srgbClr val="00B050"/>
                </a:solidFill>
              </a:rPr>
              <a:t> </a:t>
            </a:r>
            <a:br>
              <a:rPr lang="de-DE" sz="1400" b="1" dirty="0" smtClean="0">
                <a:solidFill>
                  <a:srgbClr val="00B050"/>
                </a:solidFill>
              </a:rPr>
            </a:br>
            <a:r>
              <a:rPr lang="de-DE" sz="1400" b="1" dirty="0" smtClean="0">
                <a:solidFill>
                  <a:srgbClr val="00B050"/>
                </a:solidFill>
              </a:rPr>
              <a:t>at </a:t>
            </a:r>
            <a:r>
              <a:rPr lang="de-DE" sz="1400" b="1" dirty="0">
                <a:solidFill>
                  <a:srgbClr val="00B050"/>
                </a:solidFill>
              </a:rPr>
              <a:t>all</a:t>
            </a:r>
            <a:endParaRPr lang="de-DE" sz="1400" b="1" dirty="0" smtClean="0">
              <a:solidFill>
                <a:srgbClr val="00B050"/>
              </a:solidFill>
            </a:endParaRPr>
          </a:p>
        </p:txBody>
      </p:sp>
      <p:sp>
        <p:nvSpPr>
          <p:cNvPr id="145" name="Textfeld 144"/>
          <p:cNvSpPr txBox="1"/>
          <p:nvPr/>
        </p:nvSpPr>
        <p:spPr>
          <a:xfrm>
            <a:off x="8292527" y="3183707"/>
            <a:ext cx="749003" cy="430887"/>
          </a:xfrm>
          <a:prstGeom prst="rect">
            <a:avLst/>
          </a:prstGeom>
        </p:spPr>
        <p:txBody>
          <a:bodyPr vert="horz" wrap="none" lIns="0" tIns="0" rIns="0" bIns="0" rtlCol="0">
            <a:spAutoFit/>
          </a:bodyPr>
          <a:lstStyle/>
          <a:p>
            <a:pPr marL="4763" algn="ctr"/>
            <a:r>
              <a:rPr lang="de-DE" sz="1400" b="1" dirty="0">
                <a:solidFill>
                  <a:srgbClr val="FF0000"/>
                </a:solidFill>
              </a:rPr>
              <a:t>is very </a:t>
            </a:r>
            <a:r>
              <a:rPr lang="de-DE" sz="1400" b="1" dirty="0" smtClean="0">
                <a:solidFill>
                  <a:srgbClr val="FF0000"/>
                </a:solidFill>
              </a:rPr>
              <a:t/>
            </a:r>
            <a:br>
              <a:rPr lang="de-DE" sz="1400" b="1" dirty="0" smtClean="0">
                <a:solidFill>
                  <a:srgbClr val="FF0000"/>
                </a:solidFill>
              </a:rPr>
            </a:br>
            <a:r>
              <a:rPr lang="de-DE" sz="1400" b="1" dirty="0" err="1" smtClean="0">
                <a:solidFill>
                  <a:srgbClr val="FF0000"/>
                </a:solidFill>
              </a:rPr>
              <a:t>disruptive</a:t>
            </a:r>
            <a:endParaRPr lang="de-DE" sz="1400" b="1" dirty="0" smtClean="0">
              <a:solidFill>
                <a:srgbClr val="FF0000"/>
              </a:solidFill>
            </a:endParaRPr>
          </a:p>
        </p:txBody>
      </p:sp>
      <p:sp>
        <p:nvSpPr>
          <p:cNvPr id="147"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R2: Next you will be shown different pictures of a website. The content of the website is the same in each picture. On each page, however, you will see different types </a:t>
            </a:r>
            <a:r>
              <a:rPr lang="en-US" sz="700" dirty="0" smtClean="0"/>
              <a:t>of advertising</a:t>
            </a:r>
            <a:r>
              <a:rPr lang="en-US" sz="700" dirty="0"/>
              <a:t>. For each type of advertising shown, please indicate the level of disruption.</a:t>
            </a:r>
          </a:p>
          <a:p>
            <a:r>
              <a:rPr lang="en-US" sz="700" dirty="0" smtClean="0"/>
              <a:t>Data: Bottom-2-Boxes</a:t>
            </a:r>
            <a:endParaRPr lang="en-US" sz="700" dirty="0"/>
          </a:p>
        </p:txBody>
      </p:sp>
      <p:sp>
        <p:nvSpPr>
          <p:cNvPr id="110" name="Textfeld 109"/>
          <p:cNvSpPr txBox="1"/>
          <p:nvPr/>
        </p:nvSpPr>
        <p:spPr>
          <a:xfrm>
            <a:off x="3003026" y="4531313"/>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chemeClr val="accent2">
                    <a:lumMod val="75000"/>
                  </a:schemeClr>
                </a:solidFill>
              </a:rPr>
              <a:t>27.0</a:t>
            </a:r>
          </a:p>
        </p:txBody>
      </p:sp>
      <p:grpSp>
        <p:nvGrpSpPr>
          <p:cNvPr id="83" name="Gruppieren 82"/>
          <p:cNvGrpSpPr/>
          <p:nvPr/>
        </p:nvGrpSpPr>
        <p:grpSpPr>
          <a:xfrm>
            <a:off x="318185" y="2554323"/>
            <a:ext cx="8677722" cy="677292"/>
            <a:chOff x="318185" y="2554323"/>
            <a:chExt cx="8677722" cy="677292"/>
          </a:xfrm>
        </p:grpSpPr>
        <p:sp>
          <p:nvSpPr>
            <p:cNvPr id="84" name="Rechteck 83"/>
            <p:cNvSpPr/>
            <p:nvPr/>
          </p:nvSpPr>
          <p:spPr bwMode="auto">
            <a:xfrm>
              <a:off x="7706998" y="2554323"/>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85" name="Rechteck 84"/>
            <p:cNvSpPr/>
            <p:nvPr/>
          </p:nvSpPr>
          <p:spPr bwMode="auto">
            <a:xfrm>
              <a:off x="7914104" y="2554323"/>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grpSp>
          <p:nvGrpSpPr>
            <p:cNvPr id="102" name="Gruppieren 101"/>
            <p:cNvGrpSpPr/>
            <p:nvPr/>
          </p:nvGrpSpPr>
          <p:grpSpPr>
            <a:xfrm>
              <a:off x="8365606" y="2656840"/>
              <a:ext cx="630301" cy="574775"/>
              <a:chOff x="8380846" y="2656840"/>
              <a:chExt cx="630301" cy="574775"/>
            </a:xfrm>
          </p:grpSpPr>
          <p:sp>
            <p:nvSpPr>
              <p:cNvPr id="117" name="Textfeld 116"/>
              <p:cNvSpPr txBox="1"/>
              <p:nvPr/>
            </p:nvSpPr>
            <p:spPr>
              <a:xfrm>
                <a:off x="8380846" y="2739172"/>
                <a:ext cx="630301" cy="492443"/>
              </a:xfrm>
              <a:prstGeom prst="rect">
                <a:avLst/>
              </a:prstGeom>
            </p:spPr>
            <p:txBody>
              <a:bodyPr vert="horz" wrap="none" lIns="0" tIns="0" rIns="0" bIns="0" rtlCol="0">
                <a:spAutoFit/>
              </a:bodyPr>
              <a:lstStyle/>
              <a:p>
                <a:pPr marL="4763"/>
                <a:r>
                  <a:rPr lang="de-DE" sz="3200" b="1" dirty="0" smtClean="0">
                    <a:solidFill>
                      <a:srgbClr val="FF0000"/>
                    </a:solidFill>
                  </a:rPr>
                  <a:t>100</a:t>
                </a:r>
              </a:p>
            </p:txBody>
          </p:sp>
          <p:cxnSp>
            <p:nvCxnSpPr>
              <p:cNvPr id="118" name="Gerade Verbindung 117"/>
              <p:cNvCxnSpPr/>
              <p:nvPr/>
            </p:nvCxnSpPr>
            <p:spPr>
              <a:xfrm>
                <a:off x="8688889"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04" name="Rechteck 103"/>
            <p:cNvSpPr/>
            <p:nvPr/>
          </p:nvSpPr>
          <p:spPr bwMode="auto">
            <a:xfrm>
              <a:off x="352742" y="2554323"/>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08" name="Gruppieren 107"/>
            <p:cNvGrpSpPr/>
            <p:nvPr/>
          </p:nvGrpSpPr>
          <p:grpSpPr>
            <a:xfrm>
              <a:off x="318185" y="2656840"/>
              <a:ext cx="213520" cy="574775"/>
              <a:chOff x="8646026" y="2656840"/>
              <a:chExt cx="213520" cy="574775"/>
            </a:xfrm>
          </p:grpSpPr>
          <p:sp>
            <p:nvSpPr>
              <p:cNvPr id="112" name="Textfeld 111"/>
              <p:cNvSpPr txBox="1"/>
              <p:nvPr/>
            </p:nvSpPr>
            <p:spPr>
              <a:xfrm>
                <a:off x="8646026" y="2739172"/>
                <a:ext cx="213520" cy="492443"/>
              </a:xfrm>
              <a:prstGeom prst="rect">
                <a:avLst/>
              </a:prstGeom>
            </p:spPr>
            <p:txBody>
              <a:bodyPr vert="horz" wrap="none" lIns="0" tIns="0" rIns="0" bIns="0" rtlCol="0">
                <a:spAutoFit/>
              </a:bodyPr>
              <a:lstStyle/>
              <a:p>
                <a:pPr marL="4763"/>
                <a:r>
                  <a:rPr lang="de-DE" sz="3200" b="1" dirty="0" smtClean="0">
                    <a:solidFill>
                      <a:srgbClr val="00B050"/>
                    </a:solidFill>
                  </a:rPr>
                  <a:t>0</a:t>
                </a:r>
              </a:p>
            </p:txBody>
          </p:sp>
          <p:cxnSp>
            <p:nvCxnSpPr>
              <p:cNvPr id="115" name="Gerade Verbindung 114"/>
              <p:cNvCxnSpPr/>
              <p:nvPr/>
            </p:nvCxnSpPr>
            <p:spPr>
              <a:xfrm>
                <a:off x="8681452"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cxnSp>
        <p:nvCxnSpPr>
          <p:cNvPr id="22" name="Gerade Verbindung 21"/>
          <p:cNvCxnSpPr/>
          <p:nvPr/>
        </p:nvCxnSpPr>
        <p:spPr>
          <a:xfrm>
            <a:off x="7706027" y="2591437"/>
            <a:ext cx="0" cy="108000"/>
          </a:xfrm>
          <a:prstGeom prst="line">
            <a:avLst/>
          </a:prstGeom>
          <a:noFill/>
          <a:ln w="6350">
            <a:solidFill>
              <a:srgbClr val="FF0000"/>
            </a:solidFill>
            <a:round/>
            <a:headEnd/>
            <a:tailEnd/>
          </a:ln>
          <a:effectLst/>
          <a:extLst>
            <a:ext uri="{909E8E84-426E-40dd-AFC4-6F175D3DCCD1}">
              <a14:hiddenFill xmlns:a14="http://schemas.microsoft.com/office/drawing/2010/main">
                <a:noFill/>
              </a14:hiddenFill>
            </a:ext>
          </a:extLst>
        </p:spPr>
      </p:cxnSp>
      <p:sp>
        <p:nvSpPr>
          <p:cNvPr id="120" name="Textfeld 119"/>
          <p:cNvSpPr txBox="1"/>
          <p:nvPr/>
        </p:nvSpPr>
        <p:spPr>
          <a:xfrm>
            <a:off x="7640119" y="2685354"/>
            <a:ext cx="136576" cy="153888"/>
          </a:xfrm>
          <a:prstGeom prst="rect">
            <a:avLst/>
          </a:prstGeom>
        </p:spPr>
        <p:txBody>
          <a:bodyPr vert="horz" wrap="none" lIns="0" tIns="0" rIns="0" bIns="0" rtlCol="0">
            <a:spAutoFit/>
          </a:bodyPr>
          <a:lstStyle/>
          <a:p>
            <a:pPr marL="4763"/>
            <a:r>
              <a:rPr lang="de-DE" sz="1000" b="1" dirty="0" smtClean="0">
                <a:solidFill>
                  <a:srgbClr val="FF0000"/>
                </a:solidFill>
              </a:rPr>
              <a:t>80</a:t>
            </a:r>
          </a:p>
        </p:txBody>
      </p:sp>
    </p:spTree>
    <p:extLst>
      <p:ext uri="{BB962C8B-B14F-4D97-AF65-F5344CB8AC3E}">
        <p14:creationId xmlns:p14="http://schemas.microsoft.com/office/powerpoint/2010/main" val="47675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234000" y="248323"/>
            <a:ext cx="7901938" cy="841337"/>
          </a:xfrm>
        </p:spPr>
        <p:txBody>
          <a:bodyPr/>
          <a:lstStyle/>
          <a:p>
            <a:r>
              <a:rPr lang="de-DE" dirty="0"/>
              <a:t>Level </a:t>
            </a:r>
            <a:r>
              <a:rPr lang="de-DE" dirty="0" err="1" smtClean="0"/>
              <a:t>of</a:t>
            </a:r>
            <a:r>
              <a:rPr lang="de-DE" dirty="0" smtClean="0"/>
              <a:t> Disruption in Detail Bottom-2-Boxes (1/3)</a:t>
            </a:r>
            <a:endParaRPr lang="de-DE" dirty="0"/>
          </a:p>
          <a:p>
            <a:endParaRPr lang="de-DE" dirty="0" smtClean="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Most </a:t>
            </a:r>
            <a:r>
              <a:rPr lang="en-US" sz="1800" b="1" dirty="0" smtClean="0"/>
              <a:t>disruptive </a:t>
            </a:r>
            <a:r>
              <a:rPr lang="en-US" sz="1800" b="1" dirty="0"/>
              <a:t>are A</a:t>
            </a:r>
            <a:r>
              <a:rPr lang="de-DE" sz="1800" b="1" dirty="0"/>
              <a:t>d Banner (all around), Pop-up and Animated Banner Advertisments </a:t>
            </a:r>
          </a:p>
          <a:p>
            <a:endParaRPr lang="de-DE" sz="1800" b="1" dirty="0"/>
          </a:p>
          <a:p>
            <a:endParaRPr lang="de-DE" sz="1800" b="1" dirty="0"/>
          </a:p>
        </p:txBody>
      </p:sp>
      <p:sp>
        <p:nvSpPr>
          <p:cNvPr id="25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R2: Next you will be shown different pictures of a website. The content of the website is the same in each picture. On each page, however, you will see different types of advertising. For each type of advertising shown, please indicate the level of disruption.</a:t>
            </a:r>
          </a:p>
          <a:p>
            <a:r>
              <a:rPr lang="en-US" sz="700" dirty="0" smtClean="0"/>
              <a:t>Data: Bottom-2-Boxes</a:t>
            </a:r>
            <a:endParaRPr lang="en-US" sz="700" dirty="0"/>
          </a:p>
        </p:txBody>
      </p:sp>
      <p:pic>
        <p:nvPicPr>
          <p:cNvPr id="106" name="Picture 31" descr="C:\Users\doreen.watteroth\Downloads\04---News---All-Around.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19" y="1216025"/>
            <a:ext cx="1952158" cy="1800000"/>
          </a:xfrm>
          <a:prstGeom prst="rect">
            <a:avLst/>
          </a:prstGeom>
          <a:noFill/>
          <a:extLst>
            <a:ext uri="{909E8E84-426E-40dd-AFC4-6F175D3DCCD1}">
              <a14:hiddenFill xmlns:a14="http://schemas.microsoft.com/office/drawing/2010/main">
                <a:solidFill>
                  <a:srgbClr val="FFFFFF"/>
                </a:solidFill>
              </a14:hiddenFill>
            </a:ext>
          </a:extLst>
        </p:spPr>
      </p:pic>
      <p:sp>
        <p:nvSpPr>
          <p:cNvPr id="107" name="Rechteck 106"/>
          <p:cNvSpPr/>
          <p:nvPr/>
        </p:nvSpPr>
        <p:spPr bwMode="auto">
          <a:xfrm>
            <a:off x="2582319"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All </a:t>
            </a:r>
            <a:r>
              <a:rPr lang="de-DE" sz="1400" dirty="0"/>
              <a:t>Around</a:t>
            </a:r>
          </a:p>
        </p:txBody>
      </p:sp>
      <p:grpSp>
        <p:nvGrpSpPr>
          <p:cNvPr id="5" name="Gruppieren 4"/>
          <p:cNvGrpSpPr/>
          <p:nvPr/>
        </p:nvGrpSpPr>
        <p:grpSpPr>
          <a:xfrm>
            <a:off x="2427776" y="3527523"/>
            <a:ext cx="2034443" cy="1073805"/>
            <a:chOff x="219881" y="3527523"/>
            <a:chExt cx="2034443" cy="1073805"/>
          </a:xfrm>
        </p:grpSpPr>
        <p:grpSp>
          <p:nvGrpSpPr>
            <p:cNvPr id="109" name="Gruppieren 108"/>
            <p:cNvGrpSpPr/>
            <p:nvPr/>
          </p:nvGrpSpPr>
          <p:grpSpPr>
            <a:xfrm>
              <a:off x="219881" y="3873666"/>
              <a:ext cx="2034443" cy="727662"/>
              <a:chOff x="320566" y="3873666"/>
              <a:chExt cx="2034443" cy="727662"/>
            </a:xfrm>
          </p:grpSpPr>
          <p:grpSp>
            <p:nvGrpSpPr>
              <p:cNvPr id="113" name="Gruppieren 112"/>
              <p:cNvGrpSpPr/>
              <p:nvPr/>
            </p:nvGrpSpPr>
            <p:grpSpPr>
              <a:xfrm>
                <a:off x="2152710" y="3976183"/>
                <a:ext cx="202299" cy="236220"/>
                <a:chOff x="8585359" y="2656840"/>
                <a:chExt cx="202299" cy="236220"/>
              </a:xfrm>
            </p:grpSpPr>
            <p:sp>
              <p:nvSpPr>
                <p:cNvPr id="129" name="Textfeld 128"/>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30" name="Gerade Verbindung 129"/>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14" name="Gruppieren 113"/>
              <p:cNvGrpSpPr/>
              <p:nvPr/>
            </p:nvGrpSpPr>
            <p:grpSpPr>
              <a:xfrm>
                <a:off x="352742" y="3873666"/>
                <a:ext cx="1908000" cy="108000"/>
                <a:chOff x="352742" y="3795294"/>
                <a:chExt cx="8326438" cy="108000"/>
              </a:xfrm>
            </p:grpSpPr>
            <p:sp>
              <p:nvSpPr>
                <p:cNvPr id="126" name="Rechteck 125"/>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27" name="Rechteck 126"/>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28" name="Rechteck 127"/>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17" name="Gruppieren 116"/>
              <p:cNvGrpSpPr/>
              <p:nvPr/>
            </p:nvGrpSpPr>
            <p:grpSpPr>
              <a:xfrm>
                <a:off x="320566" y="3976183"/>
                <a:ext cx="70853" cy="236220"/>
                <a:chOff x="8648407" y="2656840"/>
                <a:chExt cx="70853" cy="236220"/>
              </a:xfrm>
            </p:grpSpPr>
            <p:sp>
              <p:nvSpPr>
                <p:cNvPr id="120" name="Textfeld 119"/>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21" name="Gerade Verbindung 120"/>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18" name="Textfeld 117"/>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19" name="Textfeld 118"/>
              <p:cNvSpPr txBox="1"/>
              <p:nvPr/>
            </p:nvSpPr>
            <p:spPr>
              <a:xfrm>
                <a:off x="1917442"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10" name="Gruppieren 109"/>
            <p:cNvGrpSpPr/>
            <p:nvPr/>
          </p:nvGrpSpPr>
          <p:grpSpPr>
            <a:xfrm>
              <a:off x="1594909" y="3527523"/>
              <a:ext cx="235962" cy="360000"/>
              <a:chOff x="8320711" y="3527523"/>
              <a:chExt cx="235962" cy="360000"/>
            </a:xfrm>
          </p:grpSpPr>
          <p:cxnSp>
            <p:nvCxnSpPr>
              <p:cNvPr id="111" name="Gerade Verbindung mit Pfeil 110"/>
              <p:cNvCxnSpPr/>
              <p:nvPr/>
            </p:nvCxnSpPr>
            <p:spPr>
              <a:xfrm>
                <a:off x="8442581"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12" name="Textfeld 111"/>
              <p:cNvSpPr txBox="1"/>
              <p:nvPr/>
            </p:nvSpPr>
            <p:spPr>
              <a:xfrm>
                <a:off x="8320711"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FF0000"/>
                    </a:solidFill>
                  </a:rPr>
                  <a:t>69.9</a:t>
                </a:r>
              </a:p>
            </p:txBody>
          </p:sp>
        </p:grpSp>
      </p:grpSp>
      <p:sp>
        <p:nvSpPr>
          <p:cNvPr id="131" name="Rechteck 130"/>
          <p:cNvSpPr/>
          <p:nvPr/>
        </p:nvSpPr>
        <p:spPr bwMode="auto">
          <a:xfrm>
            <a:off x="369843"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a:t>Pop-up</a:t>
            </a:r>
          </a:p>
        </p:txBody>
      </p:sp>
      <p:pic>
        <p:nvPicPr>
          <p:cNvPr id="132" name="Picture 3" descr="C:\Users\doreen.watteroth\Downloads\05---News---Popup.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405" y="1216025"/>
            <a:ext cx="2136614"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133" name="Gruppieren 132"/>
          <p:cNvGrpSpPr/>
          <p:nvPr/>
        </p:nvGrpSpPr>
        <p:grpSpPr>
          <a:xfrm>
            <a:off x="219385" y="3527523"/>
            <a:ext cx="2034443" cy="1073805"/>
            <a:chOff x="1922647" y="3527523"/>
            <a:chExt cx="2034443" cy="1073805"/>
          </a:xfrm>
        </p:grpSpPr>
        <p:grpSp>
          <p:nvGrpSpPr>
            <p:cNvPr id="134" name="Gruppieren 133"/>
            <p:cNvGrpSpPr/>
            <p:nvPr/>
          </p:nvGrpSpPr>
          <p:grpSpPr>
            <a:xfrm>
              <a:off x="1922647" y="3873666"/>
              <a:ext cx="2034443" cy="727662"/>
              <a:chOff x="320566" y="3873666"/>
              <a:chExt cx="2034443" cy="727662"/>
            </a:xfrm>
          </p:grpSpPr>
          <p:grpSp>
            <p:nvGrpSpPr>
              <p:cNvPr id="140" name="Gruppieren 139"/>
              <p:cNvGrpSpPr/>
              <p:nvPr/>
            </p:nvGrpSpPr>
            <p:grpSpPr>
              <a:xfrm>
                <a:off x="2152710" y="3976183"/>
                <a:ext cx="202299" cy="236220"/>
                <a:chOff x="8585359" y="2656840"/>
                <a:chExt cx="202299" cy="236220"/>
              </a:xfrm>
            </p:grpSpPr>
            <p:sp>
              <p:nvSpPr>
                <p:cNvPr id="156" name="Textfeld 155"/>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57" name="Gerade Verbindung 156"/>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41" name="Gruppieren 140"/>
              <p:cNvGrpSpPr/>
              <p:nvPr/>
            </p:nvGrpSpPr>
            <p:grpSpPr>
              <a:xfrm>
                <a:off x="352742" y="3873666"/>
                <a:ext cx="1908000" cy="108000"/>
                <a:chOff x="352742" y="3795294"/>
                <a:chExt cx="8326438" cy="108000"/>
              </a:xfrm>
            </p:grpSpPr>
            <p:sp>
              <p:nvSpPr>
                <p:cNvPr id="153" name="Rechteck 152"/>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54" name="Rechteck 153"/>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55" name="Rechteck 154"/>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44" name="Gruppieren 143"/>
              <p:cNvGrpSpPr/>
              <p:nvPr/>
            </p:nvGrpSpPr>
            <p:grpSpPr>
              <a:xfrm>
                <a:off x="320566" y="3976183"/>
                <a:ext cx="70853" cy="236220"/>
                <a:chOff x="8648407" y="2656840"/>
                <a:chExt cx="70853" cy="236220"/>
              </a:xfrm>
            </p:grpSpPr>
            <p:sp>
              <p:nvSpPr>
                <p:cNvPr id="147" name="Textfeld 146"/>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48" name="Gerade Verbindung 14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45" name="Textfeld 144"/>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46" name="Textfeld 145"/>
              <p:cNvSpPr txBox="1"/>
              <p:nvPr/>
            </p:nvSpPr>
            <p:spPr>
              <a:xfrm>
                <a:off x="1917442"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35" name="Gruppieren 134"/>
            <p:cNvGrpSpPr/>
            <p:nvPr/>
          </p:nvGrpSpPr>
          <p:grpSpPr>
            <a:xfrm>
              <a:off x="3441383" y="3527523"/>
              <a:ext cx="235962" cy="360000"/>
              <a:chOff x="3441383" y="3527523"/>
              <a:chExt cx="235962" cy="360000"/>
            </a:xfrm>
          </p:grpSpPr>
          <p:cxnSp>
            <p:nvCxnSpPr>
              <p:cNvPr id="136" name="Gerade Verbindung mit Pfeil 135"/>
              <p:cNvCxnSpPr/>
              <p:nvPr/>
            </p:nvCxnSpPr>
            <p:spPr>
              <a:xfrm>
                <a:off x="3563253"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39" name="Textfeld 138"/>
              <p:cNvSpPr txBox="1"/>
              <p:nvPr/>
            </p:nvSpPr>
            <p:spPr>
              <a:xfrm>
                <a:off x="3441383"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FF0000"/>
                    </a:solidFill>
                  </a:rPr>
                  <a:t>77.2</a:t>
                </a:r>
              </a:p>
            </p:txBody>
          </p:sp>
        </p:grpSp>
      </p:grpSp>
      <p:pic>
        <p:nvPicPr>
          <p:cNvPr id="158" name="Picture 30" descr="C:\Users\doreen.watteroth\Downloads\03---News---Banner.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0210" y="1223440"/>
            <a:ext cx="1858562" cy="1800000"/>
          </a:xfrm>
          <a:prstGeom prst="rect">
            <a:avLst/>
          </a:prstGeom>
          <a:noFill/>
          <a:extLst>
            <a:ext uri="{909E8E84-426E-40dd-AFC4-6F175D3DCCD1}">
              <a14:hiddenFill xmlns:a14="http://schemas.microsoft.com/office/drawing/2010/main">
                <a:solidFill>
                  <a:srgbClr val="FFFFFF"/>
                </a:solidFill>
              </a14:hiddenFill>
            </a:ext>
          </a:extLst>
        </p:spPr>
      </p:pic>
      <p:sp>
        <p:nvSpPr>
          <p:cNvPr id="161" name="Rechteck 160"/>
          <p:cNvSpPr/>
          <p:nvPr/>
        </p:nvSpPr>
        <p:spPr bwMode="auto">
          <a:xfrm>
            <a:off x="480760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t>
            </a:r>
            <a:br>
              <a:rPr lang="de-DE" sz="1400" dirty="0" smtClean="0"/>
            </a:br>
            <a:r>
              <a:rPr lang="de-DE" sz="1400" dirty="0" smtClean="0"/>
              <a:t>Animated Banner</a:t>
            </a:r>
            <a:endParaRPr lang="de-DE" sz="1400" dirty="0"/>
          </a:p>
        </p:txBody>
      </p:sp>
      <p:grpSp>
        <p:nvGrpSpPr>
          <p:cNvPr id="162" name="Gruppieren 161"/>
          <p:cNvGrpSpPr/>
          <p:nvPr/>
        </p:nvGrpSpPr>
        <p:grpSpPr>
          <a:xfrm>
            <a:off x="4652005" y="3527523"/>
            <a:ext cx="2034443" cy="1073805"/>
            <a:chOff x="4809539" y="3527523"/>
            <a:chExt cx="2034443" cy="1073805"/>
          </a:xfrm>
        </p:grpSpPr>
        <p:grpSp>
          <p:nvGrpSpPr>
            <p:cNvPr id="163" name="Gruppieren 162"/>
            <p:cNvGrpSpPr/>
            <p:nvPr/>
          </p:nvGrpSpPr>
          <p:grpSpPr>
            <a:xfrm>
              <a:off x="4809539" y="3873666"/>
              <a:ext cx="2034443" cy="727662"/>
              <a:chOff x="320566" y="3873666"/>
              <a:chExt cx="2034443" cy="727662"/>
            </a:xfrm>
          </p:grpSpPr>
          <p:grpSp>
            <p:nvGrpSpPr>
              <p:cNvPr id="167" name="Gruppieren 166"/>
              <p:cNvGrpSpPr/>
              <p:nvPr/>
            </p:nvGrpSpPr>
            <p:grpSpPr>
              <a:xfrm>
                <a:off x="2152710" y="3976183"/>
                <a:ext cx="202299" cy="236220"/>
                <a:chOff x="8585359" y="2656840"/>
                <a:chExt cx="202299" cy="236220"/>
              </a:xfrm>
            </p:grpSpPr>
            <p:sp>
              <p:nvSpPr>
                <p:cNvPr id="185" name="Textfeld 184"/>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86" name="Gerade Verbindung 185"/>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68" name="Gruppieren 167"/>
              <p:cNvGrpSpPr/>
              <p:nvPr/>
            </p:nvGrpSpPr>
            <p:grpSpPr>
              <a:xfrm>
                <a:off x="352742" y="3873666"/>
                <a:ext cx="1908000" cy="108000"/>
                <a:chOff x="352742" y="3795294"/>
                <a:chExt cx="8326438" cy="108000"/>
              </a:xfrm>
            </p:grpSpPr>
            <p:sp>
              <p:nvSpPr>
                <p:cNvPr id="180" name="Rechteck 179"/>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83" name="Rechteck 182"/>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84" name="Rechteck 183"/>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71" name="Gruppieren 170"/>
              <p:cNvGrpSpPr/>
              <p:nvPr/>
            </p:nvGrpSpPr>
            <p:grpSpPr>
              <a:xfrm>
                <a:off x="320566" y="3976183"/>
                <a:ext cx="70853" cy="236220"/>
                <a:chOff x="8648407" y="2656840"/>
                <a:chExt cx="70853" cy="236220"/>
              </a:xfrm>
            </p:grpSpPr>
            <p:sp>
              <p:nvSpPr>
                <p:cNvPr id="174" name="Textfeld 173"/>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75" name="Gerade Verbindung 174"/>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72" name="Textfeld 171"/>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73" name="Textfeld 172"/>
              <p:cNvSpPr txBox="1"/>
              <p:nvPr/>
            </p:nvSpPr>
            <p:spPr>
              <a:xfrm>
                <a:off x="1917442"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64" name="Gruppieren 163"/>
            <p:cNvGrpSpPr/>
            <p:nvPr/>
          </p:nvGrpSpPr>
          <p:grpSpPr>
            <a:xfrm>
              <a:off x="6085061" y="3527523"/>
              <a:ext cx="235962" cy="360000"/>
              <a:chOff x="6085061" y="3527523"/>
              <a:chExt cx="235962" cy="360000"/>
            </a:xfrm>
          </p:grpSpPr>
          <p:cxnSp>
            <p:nvCxnSpPr>
              <p:cNvPr id="165" name="Gerade Verbindung mit Pfeil 164"/>
              <p:cNvCxnSpPr/>
              <p:nvPr/>
            </p:nvCxnSpPr>
            <p:spPr>
              <a:xfrm>
                <a:off x="6206931"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66" name="Textfeld 165"/>
              <p:cNvSpPr txBox="1"/>
              <p:nvPr/>
            </p:nvSpPr>
            <p:spPr>
              <a:xfrm>
                <a:off x="6085061"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FF0000"/>
                    </a:solidFill>
                  </a:rPr>
                  <a:t>65.5</a:t>
                </a:r>
              </a:p>
            </p:txBody>
          </p:sp>
        </p:grpSp>
      </p:grpSp>
      <p:sp>
        <p:nvSpPr>
          <p:cNvPr id="187" name="Rechteck 186"/>
          <p:cNvSpPr/>
          <p:nvPr/>
        </p:nvSpPr>
        <p:spPr bwMode="auto">
          <a:xfrm>
            <a:off x="701906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Video Ad - </a:t>
            </a:r>
            <a:br>
              <a:rPr lang="de-DE" sz="1400" dirty="0" smtClean="0"/>
            </a:br>
            <a:r>
              <a:rPr lang="de-DE" sz="1400" dirty="0" smtClean="0"/>
              <a:t>Unskippable </a:t>
            </a:r>
            <a:r>
              <a:rPr lang="de-DE" sz="1400" dirty="0"/>
              <a:t>video</a:t>
            </a:r>
          </a:p>
        </p:txBody>
      </p:sp>
      <p:pic>
        <p:nvPicPr>
          <p:cNvPr id="188" name="Picture 2" descr="C:\Users\doreen.watteroth\Downloads\06---Video---Unskippable-Video-A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5350" y="1216025"/>
            <a:ext cx="2197166"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189" name="Gruppieren 188"/>
          <p:cNvGrpSpPr/>
          <p:nvPr/>
        </p:nvGrpSpPr>
        <p:grpSpPr>
          <a:xfrm>
            <a:off x="6868066" y="3527523"/>
            <a:ext cx="2034443" cy="1073805"/>
            <a:chOff x="5197641" y="3527523"/>
            <a:chExt cx="2034443" cy="1073805"/>
          </a:xfrm>
        </p:grpSpPr>
        <p:grpSp>
          <p:nvGrpSpPr>
            <p:cNvPr id="190" name="Gruppieren 189"/>
            <p:cNvGrpSpPr/>
            <p:nvPr/>
          </p:nvGrpSpPr>
          <p:grpSpPr>
            <a:xfrm>
              <a:off x="5197641" y="3873666"/>
              <a:ext cx="2034443" cy="727662"/>
              <a:chOff x="320566" y="3873666"/>
              <a:chExt cx="2034443" cy="727662"/>
            </a:xfrm>
          </p:grpSpPr>
          <p:grpSp>
            <p:nvGrpSpPr>
              <p:cNvPr id="251" name="Gruppieren 250"/>
              <p:cNvGrpSpPr/>
              <p:nvPr/>
            </p:nvGrpSpPr>
            <p:grpSpPr>
              <a:xfrm>
                <a:off x="2152710" y="3976183"/>
                <a:ext cx="202299" cy="236220"/>
                <a:chOff x="8585359" y="2656840"/>
                <a:chExt cx="202299" cy="236220"/>
              </a:xfrm>
            </p:grpSpPr>
            <p:sp>
              <p:nvSpPr>
                <p:cNvPr id="268" name="Textfeld 267"/>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69" name="Gerade Verbindung 268"/>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52" name="Gruppieren 251"/>
              <p:cNvGrpSpPr/>
              <p:nvPr/>
            </p:nvGrpSpPr>
            <p:grpSpPr>
              <a:xfrm>
                <a:off x="352742" y="3873666"/>
                <a:ext cx="1908000" cy="108000"/>
                <a:chOff x="352742" y="3795294"/>
                <a:chExt cx="8326438" cy="108000"/>
              </a:xfrm>
            </p:grpSpPr>
            <p:sp>
              <p:nvSpPr>
                <p:cNvPr id="265" name="Rechteck 264"/>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66" name="Rechteck 265"/>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67" name="Rechteck 266"/>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55" name="Gruppieren 254"/>
              <p:cNvGrpSpPr/>
              <p:nvPr/>
            </p:nvGrpSpPr>
            <p:grpSpPr>
              <a:xfrm>
                <a:off x="320566" y="3976183"/>
                <a:ext cx="70853" cy="236220"/>
                <a:chOff x="8648407" y="2656840"/>
                <a:chExt cx="70853" cy="236220"/>
              </a:xfrm>
            </p:grpSpPr>
            <p:sp>
              <p:nvSpPr>
                <p:cNvPr id="259" name="Textfeld 258"/>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60" name="Gerade Verbindung 259"/>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56" name="Textfeld 255"/>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57" name="Textfeld 256"/>
              <p:cNvSpPr txBox="1"/>
              <p:nvPr/>
            </p:nvSpPr>
            <p:spPr>
              <a:xfrm>
                <a:off x="1917442"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91" name="Gruppieren 190"/>
            <p:cNvGrpSpPr/>
            <p:nvPr/>
          </p:nvGrpSpPr>
          <p:grpSpPr>
            <a:xfrm>
              <a:off x="6079876" y="3527523"/>
              <a:ext cx="235962" cy="360000"/>
              <a:chOff x="6079876" y="3527523"/>
              <a:chExt cx="235962" cy="360000"/>
            </a:xfrm>
          </p:grpSpPr>
          <p:cxnSp>
            <p:nvCxnSpPr>
              <p:cNvPr id="249" name="Gerade Verbindung mit Pfeil 248"/>
              <p:cNvCxnSpPr/>
              <p:nvPr/>
            </p:nvCxnSpPr>
            <p:spPr>
              <a:xfrm>
                <a:off x="6201746" y="3527523"/>
                <a:ext cx="0" cy="360000"/>
              </a:xfrm>
              <a:prstGeom prst="straightConnector1">
                <a:avLst/>
              </a:prstGeom>
              <a:noFill/>
              <a:ln w="12700">
                <a:solidFill>
                  <a:schemeClr val="accent1"/>
                </a:solidFill>
                <a:round/>
                <a:headEnd/>
                <a:tailEnd type="arrow"/>
              </a:ln>
              <a:effectLst/>
              <a:extLst>
                <a:ext uri="{909E8E84-426E-40dd-AFC4-6F175D3DCCD1}">
                  <a14:hiddenFill xmlns:a14="http://schemas.microsoft.com/office/drawing/2010/main">
                    <a:noFill/>
                  </a14:hiddenFill>
                </a:ext>
              </a:extLst>
            </p:spPr>
          </p:cxnSp>
          <p:sp>
            <p:nvSpPr>
              <p:cNvPr id="250" name="Textfeld 249"/>
              <p:cNvSpPr txBox="1"/>
              <p:nvPr/>
            </p:nvSpPr>
            <p:spPr>
              <a:xfrm>
                <a:off x="6079876"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chemeClr val="accent1"/>
                    </a:solidFill>
                  </a:rPr>
                  <a:t>46.4</a:t>
                </a:r>
              </a:p>
            </p:txBody>
          </p:sp>
        </p:grpSp>
      </p:grpSp>
    </p:spTree>
    <p:extLst>
      <p:ext uri="{BB962C8B-B14F-4D97-AF65-F5344CB8AC3E}">
        <p14:creationId xmlns:p14="http://schemas.microsoft.com/office/powerpoint/2010/main" val="142444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234000" y="248323"/>
            <a:ext cx="7901938" cy="841337"/>
          </a:xfrm>
        </p:spPr>
        <p:txBody>
          <a:bodyPr/>
          <a:lstStyle/>
          <a:p>
            <a:r>
              <a:rPr lang="de-DE" dirty="0"/>
              <a:t>Level </a:t>
            </a:r>
            <a:r>
              <a:rPr lang="de-DE" dirty="0" err="1" smtClean="0"/>
              <a:t>of</a:t>
            </a:r>
            <a:r>
              <a:rPr lang="de-DE" dirty="0" smtClean="0"/>
              <a:t> </a:t>
            </a:r>
            <a:r>
              <a:rPr lang="de-DE" dirty="0"/>
              <a:t>Disruption in Detail Bottom-2-Boxes </a:t>
            </a:r>
            <a:r>
              <a:rPr lang="de-DE" dirty="0" smtClean="0"/>
              <a:t>(2/3)</a:t>
            </a:r>
            <a:endParaRPr lang="de-DE" dirty="0"/>
          </a:p>
        </p:txBody>
      </p:sp>
      <p:sp>
        <p:nvSpPr>
          <p:cNvPr id="6" name="Textplatzhalter 4"/>
          <p:cNvSpPr txBox="1">
            <a:spLocks/>
          </p:cNvSpPr>
          <p:nvPr/>
        </p:nvSpPr>
        <p:spPr>
          <a:xfrm>
            <a:off x="233999" y="873125"/>
            <a:ext cx="8576427"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800" b="1" dirty="0"/>
              <a:t>Mean values were reached by native ads, Text Ad (between) and Ad Banner (Attent. Grab.)</a:t>
            </a:r>
          </a:p>
          <a:p>
            <a:endParaRPr lang="de-DE" sz="1800" b="1" dirty="0"/>
          </a:p>
        </p:txBody>
      </p:sp>
      <p:sp>
        <p:nvSpPr>
          <p:cNvPr id="145"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R2: Next you will be shown different pictures of a website. The content of the website is the same in each picture. On each page, however, you will see different types of advertising. For each type of advertising shown, please indicate the level of disruption.</a:t>
            </a:r>
          </a:p>
          <a:p>
            <a:r>
              <a:rPr lang="en-US" sz="700" dirty="0" smtClean="0"/>
              <a:t>Data: </a:t>
            </a:r>
            <a:r>
              <a:rPr lang="en-US" sz="700" dirty="0"/>
              <a:t>Bottom-2-Boxes</a:t>
            </a:r>
          </a:p>
        </p:txBody>
      </p:sp>
      <p:sp>
        <p:nvSpPr>
          <p:cNvPr id="55" name="Rechteck 54"/>
          <p:cNvSpPr/>
          <p:nvPr/>
        </p:nvSpPr>
        <p:spPr bwMode="auto">
          <a:xfrm>
            <a:off x="37212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Native Ad</a:t>
            </a:r>
            <a:endParaRPr lang="de-DE" sz="1400" dirty="0"/>
          </a:p>
        </p:txBody>
      </p:sp>
      <p:pic>
        <p:nvPicPr>
          <p:cNvPr id="56" name="Picture 3" descr="C:\Users\doreen.watteroth\Downloads\11---Native---Hidden-Native-A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262" y="1216025"/>
            <a:ext cx="1566234"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ieren 13"/>
          <p:cNvGrpSpPr/>
          <p:nvPr/>
        </p:nvGrpSpPr>
        <p:grpSpPr>
          <a:xfrm>
            <a:off x="222601" y="3873666"/>
            <a:ext cx="2034443" cy="727662"/>
            <a:chOff x="222601" y="3873666"/>
            <a:chExt cx="2034443" cy="727662"/>
          </a:xfrm>
        </p:grpSpPr>
        <p:grpSp>
          <p:nvGrpSpPr>
            <p:cNvPr id="12" name="Gruppieren 11"/>
            <p:cNvGrpSpPr/>
            <p:nvPr/>
          </p:nvGrpSpPr>
          <p:grpSpPr>
            <a:xfrm>
              <a:off x="254777" y="3873666"/>
              <a:ext cx="1908000" cy="108000"/>
              <a:chOff x="254777" y="3873666"/>
              <a:chExt cx="1908000" cy="108000"/>
            </a:xfrm>
          </p:grpSpPr>
          <p:sp>
            <p:nvSpPr>
              <p:cNvPr id="77" name="Rechteck 76"/>
              <p:cNvSpPr/>
              <p:nvPr/>
            </p:nvSpPr>
            <p:spPr bwMode="auto">
              <a:xfrm>
                <a:off x="1941457"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78" name="Rechteck 77"/>
              <p:cNvSpPr/>
              <p:nvPr/>
            </p:nvSpPr>
            <p:spPr bwMode="auto">
              <a:xfrm>
                <a:off x="1987460"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79" name="Rechteck 78"/>
              <p:cNvSpPr/>
              <p:nvPr/>
            </p:nvSpPr>
            <p:spPr bwMode="auto">
              <a:xfrm>
                <a:off x="254777"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3" name="Gruppieren 12"/>
            <p:cNvGrpSpPr/>
            <p:nvPr/>
          </p:nvGrpSpPr>
          <p:grpSpPr>
            <a:xfrm>
              <a:off x="222601" y="3976183"/>
              <a:ext cx="2034443" cy="625145"/>
              <a:chOff x="222601" y="3976183"/>
              <a:chExt cx="2034443" cy="625145"/>
            </a:xfrm>
          </p:grpSpPr>
          <p:grpSp>
            <p:nvGrpSpPr>
              <p:cNvPr id="62" name="Gruppieren 61"/>
              <p:cNvGrpSpPr/>
              <p:nvPr/>
            </p:nvGrpSpPr>
            <p:grpSpPr>
              <a:xfrm>
                <a:off x="2054745" y="3976183"/>
                <a:ext cx="202299" cy="236220"/>
                <a:chOff x="8585359" y="2656840"/>
                <a:chExt cx="202299" cy="236220"/>
              </a:xfrm>
            </p:grpSpPr>
            <p:sp>
              <p:nvSpPr>
                <p:cNvPr id="80" name="Textfeld 79"/>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81" name="Gerade Verbindung 80"/>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66" name="Gruppieren 65"/>
              <p:cNvGrpSpPr/>
              <p:nvPr/>
            </p:nvGrpSpPr>
            <p:grpSpPr>
              <a:xfrm>
                <a:off x="222601" y="3976183"/>
                <a:ext cx="70853" cy="236220"/>
                <a:chOff x="8648407" y="2656840"/>
                <a:chExt cx="70853" cy="236220"/>
              </a:xfrm>
            </p:grpSpPr>
            <p:sp>
              <p:nvSpPr>
                <p:cNvPr id="69" name="Textfeld 68"/>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70" name="Gerade Verbindung 69"/>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67" name="Textfeld 66"/>
              <p:cNvSpPr txBox="1"/>
              <p:nvPr/>
            </p:nvSpPr>
            <p:spPr>
              <a:xfrm>
                <a:off x="224114"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68" name="Textfeld 67"/>
              <p:cNvSpPr txBox="1"/>
              <p:nvPr/>
            </p:nvSpPr>
            <p:spPr>
              <a:xfrm>
                <a:off x="1819477"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59" name="Gruppieren 58"/>
          <p:cNvGrpSpPr/>
          <p:nvPr/>
        </p:nvGrpSpPr>
        <p:grpSpPr>
          <a:xfrm>
            <a:off x="868119" y="3527523"/>
            <a:ext cx="235962" cy="360000"/>
            <a:chOff x="1023240" y="3527523"/>
            <a:chExt cx="235962" cy="360000"/>
          </a:xfrm>
        </p:grpSpPr>
        <p:cxnSp>
          <p:nvCxnSpPr>
            <p:cNvPr id="60" name="Gerade Verbindung mit Pfeil 59"/>
            <p:cNvCxnSpPr/>
            <p:nvPr/>
          </p:nvCxnSpPr>
          <p:spPr>
            <a:xfrm>
              <a:off x="1145110"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61" name="Textfeld 60"/>
            <p:cNvSpPr txBox="1"/>
            <p:nvPr/>
          </p:nvSpPr>
          <p:spPr>
            <a:xfrm>
              <a:off x="1023240"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chemeClr val="accent2">
                      <a:lumMod val="75000"/>
                    </a:schemeClr>
                  </a:solidFill>
                </a:rPr>
                <a:t>35.2</a:t>
              </a:r>
            </a:p>
          </p:txBody>
        </p:sp>
      </p:grpSp>
      <p:sp>
        <p:nvSpPr>
          <p:cNvPr id="82" name="Rechteck 81"/>
          <p:cNvSpPr/>
          <p:nvPr/>
        </p:nvSpPr>
        <p:spPr bwMode="auto">
          <a:xfrm>
            <a:off x="480421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err="1" smtClean="0"/>
              <a:t>subtle</a:t>
            </a:r>
            <a:r>
              <a:rPr lang="de-DE" sz="1400" dirty="0" smtClean="0"/>
              <a:t> </a:t>
            </a:r>
            <a:r>
              <a:rPr lang="de-DE" sz="1400" dirty="0"/>
              <a:t>Native Tweets</a:t>
            </a:r>
          </a:p>
        </p:txBody>
      </p:sp>
      <p:pic>
        <p:nvPicPr>
          <p:cNvPr id="83" name="Picture 4" descr="C:\Users\doreen.watteroth\Downloads\12---Twitter---Subtle-Native-Twee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8338" y="1216025"/>
            <a:ext cx="1750645"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ieren 14"/>
          <p:cNvGrpSpPr/>
          <p:nvPr/>
        </p:nvGrpSpPr>
        <p:grpSpPr>
          <a:xfrm>
            <a:off x="4650777" y="3873666"/>
            <a:ext cx="2034443" cy="727662"/>
            <a:chOff x="2431923" y="3873666"/>
            <a:chExt cx="2034443" cy="727662"/>
          </a:xfrm>
        </p:grpSpPr>
        <p:grpSp>
          <p:nvGrpSpPr>
            <p:cNvPr id="10" name="Gruppieren 9"/>
            <p:cNvGrpSpPr/>
            <p:nvPr/>
          </p:nvGrpSpPr>
          <p:grpSpPr>
            <a:xfrm>
              <a:off x="2464099" y="3873666"/>
              <a:ext cx="1908000" cy="108000"/>
              <a:chOff x="2464099" y="3873666"/>
              <a:chExt cx="1908000" cy="108000"/>
            </a:xfrm>
          </p:grpSpPr>
          <p:sp>
            <p:nvSpPr>
              <p:cNvPr id="143" name="Rechteck 142"/>
              <p:cNvSpPr/>
              <p:nvPr/>
            </p:nvSpPr>
            <p:spPr bwMode="auto">
              <a:xfrm>
                <a:off x="4150779"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44" name="Rechteck 143"/>
              <p:cNvSpPr/>
              <p:nvPr/>
            </p:nvSpPr>
            <p:spPr bwMode="auto">
              <a:xfrm>
                <a:off x="4196782"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46" name="Rechteck 145"/>
              <p:cNvSpPr/>
              <p:nvPr/>
            </p:nvSpPr>
            <p:spPr bwMode="auto">
              <a:xfrm>
                <a:off x="2464099"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1" name="Gruppieren 10"/>
            <p:cNvGrpSpPr/>
            <p:nvPr/>
          </p:nvGrpSpPr>
          <p:grpSpPr>
            <a:xfrm>
              <a:off x="2431923" y="3976183"/>
              <a:ext cx="2034443" cy="625145"/>
              <a:chOff x="2431923" y="3976183"/>
              <a:chExt cx="2034443" cy="625145"/>
            </a:xfrm>
          </p:grpSpPr>
          <p:grpSp>
            <p:nvGrpSpPr>
              <p:cNvPr id="89" name="Gruppieren 88"/>
              <p:cNvGrpSpPr/>
              <p:nvPr/>
            </p:nvGrpSpPr>
            <p:grpSpPr>
              <a:xfrm>
                <a:off x="4264067" y="3976183"/>
                <a:ext cx="202299" cy="236220"/>
                <a:chOff x="8585359" y="2656840"/>
                <a:chExt cx="202299" cy="236220"/>
              </a:xfrm>
            </p:grpSpPr>
            <p:sp>
              <p:nvSpPr>
                <p:cNvPr id="147" name="Textfeld 146"/>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48" name="Gerade Verbindung 147"/>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93" name="Gruppieren 92"/>
              <p:cNvGrpSpPr/>
              <p:nvPr/>
            </p:nvGrpSpPr>
            <p:grpSpPr>
              <a:xfrm>
                <a:off x="2431923" y="3976183"/>
                <a:ext cx="70853" cy="236220"/>
                <a:chOff x="8648407" y="2656840"/>
                <a:chExt cx="70853" cy="236220"/>
              </a:xfrm>
            </p:grpSpPr>
            <p:sp>
              <p:nvSpPr>
                <p:cNvPr id="96" name="Textfeld 95"/>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97" name="Gerade Verbindung 96"/>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94" name="Textfeld 93"/>
              <p:cNvSpPr txBox="1"/>
              <p:nvPr/>
            </p:nvSpPr>
            <p:spPr>
              <a:xfrm>
                <a:off x="2433436"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95" name="Textfeld 94"/>
              <p:cNvSpPr txBox="1"/>
              <p:nvPr/>
            </p:nvSpPr>
            <p:spPr>
              <a:xfrm>
                <a:off x="4028799"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86" name="Gruppieren 85"/>
          <p:cNvGrpSpPr/>
          <p:nvPr/>
        </p:nvGrpSpPr>
        <p:grpSpPr>
          <a:xfrm>
            <a:off x="5124777" y="3527523"/>
            <a:ext cx="235962" cy="360000"/>
            <a:chOff x="3235302" y="3527523"/>
            <a:chExt cx="235962" cy="360000"/>
          </a:xfrm>
        </p:grpSpPr>
        <p:cxnSp>
          <p:nvCxnSpPr>
            <p:cNvPr id="87" name="Gerade Verbindung mit Pfeil 86"/>
            <p:cNvCxnSpPr/>
            <p:nvPr/>
          </p:nvCxnSpPr>
          <p:spPr>
            <a:xfrm>
              <a:off x="3357172"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88" name="Textfeld 87"/>
            <p:cNvSpPr txBox="1"/>
            <p:nvPr/>
          </p:nvSpPr>
          <p:spPr>
            <a:xfrm>
              <a:off x="3235302"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chemeClr val="accent2">
                      <a:lumMod val="75000"/>
                    </a:schemeClr>
                  </a:solidFill>
                </a:rPr>
                <a:t>27.0</a:t>
              </a:r>
            </a:p>
          </p:txBody>
        </p:sp>
      </p:grpSp>
      <p:sp>
        <p:nvSpPr>
          <p:cNvPr id="149" name="Rechteck 148"/>
          <p:cNvSpPr/>
          <p:nvPr/>
        </p:nvSpPr>
        <p:spPr bwMode="auto">
          <a:xfrm>
            <a:off x="258122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Between</a:t>
            </a:r>
            <a:endParaRPr lang="de-DE" sz="1400" dirty="0"/>
          </a:p>
        </p:txBody>
      </p:sp>
      <p:pic>
        <p:nvPicPr>
          <p:cNvPr id="150" name="Picture 4" descr="C:\Users\doreen.watteroth\Downloads\09---News---Text-Ad-In-Betw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7402" y="1216025"/>
            <a:ext cx="1904211"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6"/>
          <p:cNvGrpSpPr/>
          <p:nvPr/>
        </p:nvGrpSpPr>
        <p:grpSpPr>
          <a:xfrm>
            <a:off x="2430429" y="3527523"/>
            <a:ext cx="2034443" cy="1073805"/>
            <a:chOff x="4654415" y="3527523"/>
            <a:chExt cx="2034443" cy="1073805"/>
          </a:xfrm>
        </p:grpSpPr>
        <p:grpSp>
          <p:nvGrpSpPr>
            <p:cNvPr id="16" name="Gruppieren 15"/>
            <p:cNvGrpSpPr/>
            <p:nvPr/>
          </p:nvGrpSpPr>
          <p:grpSpPr>
            <a:xfrm>
              <a:off x="4654415" y="3873666"/>
              <a:ext cx="2034443" cy="727662"/>
              <a:chOff x="4654415" y="3873666"/>
              <a:chExt cx="2034443" cy="727662"/>
            </a:xfrm>
          </p:grpSpPr>
          <p:grpSp>
            <p:nvGrpSpPr>
              <p:cNvPr id="5" name="Gruppieren 4"/>
              <p:cNvGrpSpPr/>
              <p:nvPr/>
            </p:nvGrpSpPr>
            <p:grpSpPr>
              <a:xfrm>
                <a:off x="4686591" y="3873666"/>
                <a:ext cx="1908000" cy="108000"/>
                <a:chOff x="4686591" y="3873666"/>
                <a:chExt cx="1908000" cy="108000"/>
              </a:xfrm>
            </p:grpSpPr>
            <p:sp>
              <p:nvSpPr>
                <p:cNvPr id="169" name="Rechteck 168"/>
                <p:cNvSpPr/>
                <p:nvPr/>
              </p:nvSpPr>
              <p:spPr bwMode="auto">
                <a:xfrm>
                  <a:off x="6373271"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70" name="Rechteck 169"/>
                <p:cNvSpPr/>
                <p:nvPr/>
              </p:nvSpPr>
              <p:spPr bwMode="auto">
                <a:xfrm>
                  <a:off x="6419274"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71" name="Rechteck 170"/>
                <p:cNvSpPr/>
                <p:nvPr/>
              </p:nvSpPr>
              <p:spPr bwMode="auto">
                <a:xfrm>
                  <a:off x="4686591"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9" name="Gruppieren 8"/>
              <p:cNvGrpSpPr/>
              <p:nvPr/>
            </p:nvGrpSpPr>
            <p:grpSpPr>
              <a:xfrm>
                <a:off x="4654415" y="3976183"/>
                <a:ext cx="2034443" cy="625145"/>
                <a:chOff x="4654415" y="3976183"/>
                <a:chExt cx="2034443" cy="625145"/>
              </a:xfrm>
            </p:grpSpPr>
            <p:grpSp>
              <p:nvGrpSpPr>
                <p:cNvPr id="156" name="Gruppieren 155"/>
                <p:cNvGrpSpPr/>
                <p:nvPr/>
              </p:nvGrpSpPr>
              <p:grpSpPr>
                <a:xfrm>
                  <a:off x="6486559" y="3976183"/>
                  <a:ext cx="202299" cy="236220"/>
                  <a:chOff x="8585359" y="2656840"/>
                  <a:chExt cx="202299" cy="236220"/>
                </a:xfrm>
              </p:grpSpPr>
              <p:sp>
                <p:nvSpPr>
                  <p:cNvPr id="172" name="Textfeld 171"/>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73" name="Gerade Verbindung 172"/>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60" name="Gruppieren 159"/>
                <p:cNvGrpSpPr/>
                <p:nvPr/>
              </p:nvGrpSpPr>
              <p:grpSpPr>
                <a:xfrm>
                  <a:off x="4654415" y="3976183"/>
                  <a:ext cx="70853" cy="236220"/>
                  <a:chOff x="8648407" y="2656840"/>
                  <a:chExt cx="70853" cy="236220"/>
                </a:xfrm>
              </p:grpSpPr>
              <p:sp>
                <p:nvSpPr>
                  <p:cNvPr id="163" name="Textfeld 16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64" name="Gerade Verbindung 16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61" name="Textfeld 160"/>
                <p:cNvSpPr txBox="1"/>
                <p:nvPr/>
              </p:nvSpPr>
              <p:spPr>
                <a:xfrm>
                  <a:off x="4655928"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62" name="Textfeld 161"/>
                <p:cNvSpPr txBox="1"/>
                <p:nvPr/>
              </p:nvSpPr>
              <p:spPr>
                <a:xfrm>
                  <a:off x="6251291"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53" name="Gruppieren 152"/>
            <p:cNvGrpSpPr/>
            <p:nvPr/>
          </p:nvGrpSpPr>
          <p:grpSpPr>
            <a:xfrm>
              <a:off x="5129907" y="3527523"/>
              <a:ext cx="235962" cy="360000"/>
              <a:chOff x="4149151" y="3527523"/>
              <a:chExt cx="235962" cy="360000"/>
            </a:xfrm>
          </p:grpSpPr>
          <p:cxnSp>
            <p:nvCxnSpPr>
              <p:cNvPr id="154" name="Gerade Verbindung mit Pfeil 153"/>
              <p:cNvCxnSpPr/>
              <p:nvPr/>
            </p:nvCxnSpPr>
            <p:spPr>
              <a:xfrm>
                <a:off x="4271021"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155" name="Textfeld 154"/>
              <p:cNvSpPr txBox="1"/>
              <p:nvPr/>
            </p:nvSpPr>
            <p:spPr>
              <a:xfrm>
                <a:off x="4149151"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chemeClr val="accent2">
                        <a:lumMod val="75000"/>
                      </a:schemeClr>
                    </a:solidFill>
                  </a:rPr>
                  <a:t>27.3</a:t>
                </a:r>
              </a:p>
            </p:txBody>
          </p:sp>
        </p:grpSp>
      </p:grpSp>
      <p:pic>
        <p:nvPicPr>
          <p:cNvPr id="174" name="Picture 29" descr="C:\Users\doreen.watteroth\Downloads\02---News---Obtrusiv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2985" y="1223440"/>
            <a:ext cx="2153571" cy="1800000"/>
          </a:xfrm>
          <a:prstGeom prst="rect">
            <a:avLst/>
          </a:prstGeom>
          <a:noFill/>
          <a:extLst>
            <a:ext uri="{909E8E84-426E-40dd-AFC4-6F175D3DCCD1}">
              <a14:hiddenFill xmlns:a14="http://schemas.microsoft.com/office/drawing/2010/main">
                <a:solidFill>
                  <a:srgbClr val="FFFFFF"/>
                </a:solidFill>
              </a14:hiddenFill>
            </a:ext>
          </a:extLst>
        </p:spPr>
      </p:pic>
      <p:sp>
        <p:nvSpPr>
          <p:cNvPr id="175" name="Rechteck 174"/>
          <p:cNvSpPr/>
          <p:nvPr/>
        </p:nvSpPr>
        <p:spPr bwMode="auto">
          <a:xfrm>
            <a:off x="702833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t>
            </a:r>
          </a:p>
          <a:p>
            <a:pPr algn="ctr">
              <a:lnSpc>
                <a:spcPct val="80000"/>
              </a:lnSpc>
            </a:pPr>
            <a:r>
              <a:rPr lang="de-DE" sz="1400" dirty="0" smtClean="0"/>
              <a:t>Attention </a:t>
            </a:r>
            <a:r>
              <a:rPr lang="de-DE" sz="1400" dirty="0"/>
              <a:t>G</a:t>
            </a:r>
            <a:r>
              <a:rPr lang="de-DE" sz="1400" dirty="0" smtClean="0"/>
              <a:t>rabbing</a:t>
            </a:r>
            <a:endParaRPr lang="de-DE" sz="1400" dirty="0"/>
          </a:p>
        </p:txBody>
      </p:sp>
      <p:grpSp>
        <p:nvGrpSpPr>
          <p:cNvPr id="17" name="Gruppieren 16"/>
          <p:cNvGrpSpPr/>
          <p:nvPr/>
        </p:nvGrpSpPr>
        <p:grpSpPr>
          <a:xfrm>
            <a:off x="6870251" y="3873666"/>
            <a:ext cx="2034443" cy="727662"/>
            <a:chOff x="6870251" y="3873666"/>
            <a:chExt cx="2034443" cy="727662"/>
          </a:xfrm>
        </p:grpSpPr>
        <p:grpSp>
          <p:nvGrpSpPr>
            <p:cNvPr id="3" name="Gruppieren 2"/>
            <p:cNvGrpSpPr/>
            <p:nvPr/>
          </p:nvGrpSpPr>
          <p:grpSpPr>
            <a:xfrm>
              <a:off x="6902427" y="3873666"/>
              <a:ext cx="1908000" cy="108000"/>
              <a:chOff x="6902427" y="3873666"/>
              <a:chExt cx="1908000" cy="108000"/>
            </a:xfrm>
          </p:grpSpPr>
          <p:sp>
            <p:nvSpPr>
              <p:cNvPr id="194" name="Rechteck 193"/>
              <p:cNvSpPr/>
              <p:nvPr/>
            </p:nvSpPr>
            <p:spPr bwMode="auto">
              <a:xfrm>
                <a:off x="8589107"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95" name="Rechteck 194"/>
              <p:cNvSpPr/>
              <p:nvPr/>
            </p:nvSpPr>
            <p:spPr bwMode="auto">
              <a:xfrm>
                <a:off x="8635110"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96" name="Rechteck 195"/>
              <p:cNvSpPr/>
              <p:nvPr/>
            </p:nvSpPr>
            <p:spPr bwMode="auto">
              <a:xfrm>
                <a:off x="6902427"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4" name="Gruppieren 3"/>
            <p:cNvGrpSpPr/>
            <p:nvPr/>
          </p:nvGrpSpPr>
          <p:grpSpPr>
            <a:xfrm>
              <a:off x="6870251" y="3976183"/>
              <a:ext cx="2034443" cy="625145"/>
              <a:chOff x="6870251" y="3976183"/>
              <a:chExt cx="2034443" cy="625145"/>
            </a:xfrm>
          </p:grpSpPr>
          <p:grpSp>
            <p:nvGrpSpPr>
              <p:cNvPr id="181" name="Gruppieren 180"/>
              <p:cNvGrpSpPr/>
              <p:nvPr/>
            </p:nvGrpSpPr>
            <p:grpSpPr>
              <a:xfrm>
                <a:off x="8702395" y="3976183"/>
                <a:ext cx="202299" cy="236220"/>
                <a:chOff x="8585359" y="2656840"/>
                <a:chExt cx="202299" cy="236220"/>
              </a:xfrm>
            </p:grpSpPr>
            <p:sp>
              <p:nvSpPr>
                <p:cNvPr id="197" name="Textfeld 196"/>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98" name="Gerade Verbindung 197"/>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85" name="Gruppieren 184"/>
              <p:cNvGrpSpPr/>
              <p:nvPr/>
            </p:nvGrpSpPr>
            <p:grpSpPr>
              <a:xfrm>
                <a:off x="6870251" y="3976183"/>
                <a:ext cx="70853" cy="236220"/>
                <a:chOff x="8648407" y="2656840"/>
                <a:chExt cx="70853" cy="236220"/>
              </a:xfrm>
            </p:grpSpPr>
            <p:sp>
              <p:nvSpPr>
                <p:cNvPr id="188" name="Textfeld 187"/>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89" name="Gerade Verbindung 188"/>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86" name="Textfeld 185"/>
              <p:cNvSpPr txBox="1"/>
              <p:nvPr/>
            </p:nvSpPr>
            <p:spPr>
              <a:xfrm>
                <a:off x="6871764"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87" name="Textfeld 186"/>
              <p:cNvSpPr txBox="1"/>
              <p:nvPr/>
            </p:nvSpPr>
            <p:spPr>
              <a:xfrm>
                <a:off x="8467127"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78" name="Gruppieren 177"/>
          <p:cNvGrpSpPr/>
          <p:nvPr/>
        </p:nvGrpSpPr>
        <p:grpSpPr>
          <a:xfrm>
            <a:off x="7291873" y="3527523"/>
            <a:ext cx="235962" cy="360000"/>
            <a:chOff x="3054323" y="3527523"/>
            <a:chExt cx="235962" cy="360000"/>
          </a:xfrm>
        </p:grpSpPr>
        <p:cxnSp>
          <p:nvCxnSpPr>
            <p:cNvPr id="179" name="Gerade Verbindung mit Pfeil 178"/>
            <p:cNvCxnSpPr/>
            <p:nvPr/>
          </p:nvCxnSpPr>
          <p:spPr>
            <a:xfrm>
              <a:off x="3176193"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180" name="Textfeld 179"/>
            <p:cNvSpPr txBox="1"/>
            <p:nvPr/>
          </p:nvSpPr>
          <p:spPr>
            <a:xfrm>
              <a:off x="3054323"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chemeClr val="accent2">
                      <a:lumMod val="75000"/>
                    </a:schemeClr>
                  </a:solidFill>
                </a:rPr>
                <a:t>24.6</a:t>
              </a:r>
            </a:p>
          </p:txBody>
        </p:sp>
      </p:grpSp>
    </p:spTree>
    <p:extLst>
      <p:ext uri="{BB962C8B-B14F-4D97-AF65-F5344CB8AC3E}">
        <p14:creationId xmlns:p14="http://schemas.microsoft.com/office/powerpoint/2010/main" val="122710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234000" y="248323"/>
            <a:ext cx="7901938" cy="841337"/>
          </a:xfrm>
        </p:spPr>
        <p:txBody>
          <a:bodyPr/>
          <a:lstStyle/>
          <a:p>
            <a:r>
              <a:rPr lang="de-DE" dirty="0"/>
              <a:t>Level </a:t>
            </a:r>
            <a:r>
              <a:rPr lang="de-DE" dirty="0" err="1" smtClean="0"/>
              <a:t>of</a:t>
            </a:r>
            <a:r>
              <a:rPr lang="de-DE" dirty="0" smtClean="0"/>
              <a:t> </a:t>
            </a:r>
            <a:r>
              <a:rPr lang="de-DE" dirty="0"/>
              <a:t>Disruption in Detail Bottom-2-Boxes </a:t>
            </a:r>
            <a:r>
              <a:rPr lang="de-DE" dirty="0" smtClean="0"/>
              <a:t>(3/3)</a:t>
            </a:r>
            <a:endParaRPr lang="de-DE" dirty="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Comparatively low is the level of disruption for Text </a:t>
            </a:r>
            <a:r>
              <a:rPr lang="en-US" sz="1800" b="1" dirty="0" smtClean="0"/>
              <a:t>Ad, Ad Banner Conservative </a:t>
            </a:r>
            <a:r>
              <a:rPr lang="en-US" sz="1800" b="1" dirty="0"/>
              <a:t>and Search Ad</a:t>
            </a:r>
            <a:endParaRPr lang="de-DE" sz="1800" b="1" dirty="0"/>
          </a:p>
          <a:p>
            <a:endParaRPr lang="de-DE" sz="1800" dirty="0"/>
          </a:p>
        </p:txBody>
      </p:sp>
      <p:sp>
        <p:nvSpPr>
          <p:cNvPr id="175"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R2: Next you will be shown different pictures of a website. The content of the website is the same in each picture. On each page, however, you will see different types of advertising. For each type of advertising shown, please indicate the level of disruption.</a:t>
            </a:r>
          </a:p>
          <a:p>
            <a:r>
              <a:rPr lang="en-US" sz="700" dirty="0" smtClean="0"/>
              <a:t>Data: </a:t>
            </a:r>
            <a:r>
              <a:rPr lang="en-US" sz="700" dirty="0"/>
              <a:t>Bottom-2-Boxes</a:t>
            </a:r>
          </a:p>
        </p:txBody>
      </p:sp>
      <p:sp>
        <p:nvSpPr>
          <p:cNvPr id="80" name="Rechteck 79"/>
          <p:cNvSpPr/>
          <p:nvPr/>
        </p:nvSpPr>
        <p:spPr bwMode="auto">
          <a:xfrm>
            <a:off x="2061300"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Below</a:t>
            </a:r>
            <a:endParaRPr lang="de-DE" sz="1400" dirty="0"/>
          </a:p>
        </p:txBody>
      </p:sp>
      <p:pic>
        <p:nvPicPr>
          <p:cNvPr id="81" name="Picture 3" descr="C:\Users\doreen.watteroth\Downloads\08---News---Text-Ad-Belo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490" y="1579244"/>
            <a:ext cx="1449620" cy="14400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ieren 15"/>
          <p:cNvGrpSpPr/>
          <p:nvPr/>
        </p:nvGrpSpPr>
        <p:grpSpPr>
          <a:xfrm>
            <a:off x="2011791" y="3520806"/>
            <a:ext cx="1537325" cy="1080336"/>
            <a:chOff x="220938" y="3050574"/>
            <a:chExt cx="1537325" cy="1080336"/>
          </a:xfrm>
        </p:grpSpPr>
        <p:grpSp>
          <p:nvGrpSpPr>
            <p:cNvPr id="11" name="Gruppieren 10"/>
            <p:cNvGrpSpPr/>
            <p:nvPr/>
          </p:nvGrpSpPr>
          <p:grpSpPr>
            <a:xfrm>
              <a:off x="220938" y="3403248"/>
              <a:ext cx="1537325" cy="727662"/>
              <a:chOff x="220938" y="3370593"/>
              <a:chExt cx="1537325" cy="727662"/>
            </a:xfrm>
          </p:grpSpPr>
          <p:grpSp>
            <p:nvGrpSpPr>
              <p:cNvPr id="87" name="Gruppieren 86"/>
              <p:cNvGrpSpPr/>
              <p:nvPr/>
            </p:nvGrpSpPr>
            <p:grpSpPr>
              <a:xfrm>
                <a:off x="1555964" y="3473110"/>
                <a:ext cx="202299" cy="236220"/>
                <a:chOff x="8585359" y="2656840"/>
                <a:chExt cx="202299" cy="236220"/>
              </a:xfrm>
            </p:grpSpPr>
            <p:sp>
              <p:nvSpPr>
                <p:cNvPr id="160" name="Textfeld 159"/>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61" name="Gerade Verbindung 160"/>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3" name="Gruppieren 2"/>
              <p:cNvGrpSpPr/>
              <p:nvPr/>
            </p:nvGrpSpPr>
            <p:grpSpPr>
              <a:xfrm>
                <a:off x="253114" y="3370593"/>
                <a:ext cx="1410531" cy="108000"/>
                <a:chOff x="253114" y="3370593"/>
                <a:chExt cx="1410531" cy="108000"/>
              </a:xfrm>
            </p:grpSpPr>
            <p:sp>
              <p:nvSpPr>
                <p:cNvPr id="100" name="Rechteck 99"/>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01" name="Rechteck 100"/>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02" name="Rechteck 101"/>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91" name="Gruppieren 90"/>
              <p:cNvGrpSpPr/>
              <p:nvPr/>
            </p:nvGrpSpPr>
            <p:grpSpPr>
              <a:xfrm>
                <a:off x="220938" y="3473110"/>
                <a:ext cx="70853" cy="236220"/>
                <a:chOff x="8648407" y="2656840"/>
                <a:chExt cx="70853" cy="236220"/>
              </a:xfrm>
            </p:grpSpPr>
            <p:sp>
              <p:nvSpPr>
                <p:cNvPr id="94" name="Textfeld 93"/>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95" name="Gerade Verbindung 94"/>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92" name="Textfeld 91"/>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93" name="Textfeld 92"/>
              <p:cNvSpPr txBox="1"/>
              <p:nvPr/>
            </p:nvSpPr>
            <p:spPr>
              <a:xfrm>
                <a:off x="1320696" y="3728923"/>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84" name="Gruppieren 83"/>
            <p:cNvGrpSpPr/>
            <p:nvPr/>
          </p:nvGrpSpPr>
          <p:grpSpPr>
            <a:xfrm>
              <a:off x="486876" y="3050574"/>
              <a:ext cx="235962" cy="360000"/>
              <a:chOff x="1440496" y="3527523"/>
              <a:chExt cx="235962" cy="360000"/>
            </a:xfrm>
          </p:grpSpPr>
          <p:cxnSp>
            <p:nvCxnSpPr>
              <p:cNvPr id="85" name="Gerade Verbindung mit Pfeil 84"/>
              <p:cNvCxnSpPr/>
              <p:nvPr/>
            </p:nvCxnSpPr>
            <p:spPr>
              <a:xfrm>
                <a:off x="1558477"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86" name="Textfeld 85"/>
              <p:cNvSpPr txBox="1"/>
              <p:nvPr/>
            </p:nvSpPr>
            <p:spPr>
              <a:xfrm>
                <a:off x="1440496"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00B050"/>
                    </a:solidFill>
                  </a:rPr>
                  <a:t>22.6</a:t>
                </a:r>
              </a:p>
            </p:txBody>
          </p:sp>
        </p:grpSp>
      </p:grpSp>
      <p:sp>
        <p:nvSpPr>
          <p:cNvPr id="162" name="Rechteck 161"/>
          <p:cNvSpPr/>
          <p:nvPr/>
        </p:nvSpPr>
        <p:spPr bwMode="auto">
          <a:xfrm>
            <a:off x="5633175"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a:t>
            </a:r>
            <a:br>
              <a:rPr lang="de-DE" sz="1400" dirty="0" smtClean="0"/>
            </a:br>
            <a:r>
              <a:rPr lang="de-DE" sz="1400" dirty="0" smtClean="0"/>
              <a:t>High </a:t>
            </a:r>
            <a:r>
              <a:rPr lang="de-DE" sz="1400" dirty="0" err="1" smtClean="0"/>
              <a:t>Quantity</a:t>
            </a:r>
            <a:endParaRPr lang="de-DE" sz="1400" dirty="0"/>
          </a:p>
        </p:txBody>
      </p:sp>
      <p:pic>
        <p:nvPicPr>
          <p:cNvPr id="163" name="Picture 5" descr="C:\Users\doreen.watteroth\Downloads\13---Search---High-quant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4154" y="1579244"/>
            <a:ext cx="151804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8" descr="C:\Users\doreen.watteroth\Downloads\01---News---Unobtrusiv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266" y="1579244"/>
            <a:ext cx="1712660" cy="1440000"/>
          </a:xfrm>
          <a:prstGeom prst="rect">
            <a:avLst/>
          </a:prstGeom>
          <a:noFill/>
          <a:extLst>
            <a:ext uri="{909E8E84-426E-40dd-AFC4-6F175D3DCCD1}">
              <a14:hiddenFill xmlns:a14="http://schemas.microsoft.com/office/drawing/2010/main">
                <a:solidFill>
                  <a:srgbClr val="FFFFFF"/>
                </a:solidFill>
              </a14:hiddenFill>
            </a:ext>
          </a:extLst>
        </p:spPr>
      </p:pic>
      <p:sp>
        <p:nvSpPr>
          <p:cNvPr id="191" name="Rechteck 190"/>
          <p:cNvSpPr/>
          <p:nvPr/>
        </p:nvSpPr>
        <p:spPr bwMode="auto">
          <a:xfrm>
            <a:off x="3843596"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Conservative</a:t>
            </a:r>
            <a:endParaRPr lang="de-DE" sz="1400" dirty="0"/>
          </a:p>
        </p:txBody>
      </p:sp>
      <p:sp>
        <p:nvSpPr>
          <p:cNvPr id="215" name="Rechteck 214"/>
          <p:cNvSpPr/>
          <p:nvPr/>
        </p:nvSpPr>
        <p:spPr bwMode="auto">
          <a:xfrm>
            <a:off x="276550"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Next </a:t>
            </a:r>
            <a:r>
              <a:rPr lang="de-DE" sz="1400" dirty="0"/>
              <a:t>To</a:t>
            </a:r>
          </a:p>
        </p:txBody>
      </p:sp>
      <p:pic>
        <p:nvPicPr>
          <p:cNvPr id="216" name="Picture 2" descr="C:\Users\doreen.watteroth\Downloads\10---News---Text-Ad-Next-T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220" y="1579244"/>
            <a:ext cx="1712660" cy="1440000"/>
          </a:xfrm>
          <a:prstGeom prst="rect">
            <a:avLst/>
          </a:prstGeom>
          <a:noFill/>
          <a:extLst>
            <a:ext uri="{909E8E84-426E-40dd-AFC4-6F175D3DCCD1}">
              <a14:hiddenFill xmlns:a14="http://schemas.microsoft.com/office/drawing/2010/main">
                <a:solidFill>
                  <a:srgbClr val="FFFFFF"/>
                </a:solidFill>
              </a14:hiddenFill>
            </a:ext>
          </a:extLst>
        </p:spPr>
      </p:pic>
      <p:sp>
        <p:nvSpPr>
          <p:cNvPr id="240" name="Rechteck 239"/>
          <p:cNvSpPr/>
          <p:nvPr/>
        </p:nvSpPr>
        <p:spPr bwMode="auto">
          <a:xfrm>
            <a:off x="7414003"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 </a:t>
            </a:r>
            <a:br>
              <a:rPr lang="de-DE" sz="1400" dirty="0" smtClean="0"/>
            </a:br>
            <a:r>
              <a:rPr lang="de-DE" sz="1400" dirty="0" smtClean="0"/>
              <a:t>Low </a:t>
            </a:r>
            <a:r>
              <a:rPr lang="de-DE" sz="1400" dirty="0" err="1" smtClean="0"/>
              <a:t>Quantity</a:t>
            </a:r>
            <a:endParaRPr lang="de-DE" sz="1400" dirty="0"/>
          </a:p>
        </p:txBody>
      </p:sp>
      <p:pic>
        <p:nvPicPr>
          <p:cNvPr id="241" name="Picture 2" descr="C:\Users\doreen.watteroth\Downloads\14---Search---Low-quantit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0100" y="1579244"/>
            <a:ext cx="1547807" cy="1440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ieren 14"/>
          <p:cNvGrpSpPr/>
          <p:nvPr/>
        </p:nvGrpSpPr>
        <p:grpSpPr>
          <a:xfrm>
            <a:off x="5582597" y="3520806"/>
            <a:ext cx="1537325" cy="1080336"/>
            <a:chOff x="1853220" y="3050574"/>
            <a:chExt cx="1537325" cy="1080336"/>
          </a:xfrm>
        </p:grpSpPr>
        <p:grpSp>
          <p:nvGrpSpPr>
            <p:cNvPr id="168" name="Gruppieren 167"/>
            <p:cNvGrpSpPr/>
            <p:nvPr/>
          </p:nvGrpSpPr>
          <p:grpSpPr>
            <a:xfrm>
              <a:off x="2047382" y="3050574"/>
              <a:ext cx="235962" cy="360000"/>
              <a:chOff x="5119195" y="3527523"/>
              <a:chExt cx="235962" cy="360000"/>
            </a:xfrm>
          </p:grpSpPr>
          <p:cxnSp>
            <p:nvCxnSpPr>
              <p:cNvPr id="169" name="Gerade Verbindung mit Pfeil 168"/>
              <p:cNvCxnSpPr/>
              <p:nvPr/>
            </p:nvCxnSpPr>
            <p:spPr>
              <a:xfrm>
                <a:off x="5237176"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70" name="Textfeld 169"/>
              <p:cNvSpPr txBox="1"/>
              <p:nvPr/>
            </p:nvSpPr>
            <p:spPr>
              <a:xfrm>
                <a:off x="5119195"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00B050"/>
                    </a:solidFill>
                  </a:rPr>
                  <a:t>18.1</a:t>
                </a:r>
              </a:p>
            </p:txBody>
          </p:sp>
        </p:grpSp>
        <p:grpSp>
          <p:nvGrpSpPr>
            <p:cNvPr id="265" name="Gruppieren 264"/>
            <p:cNvGrpSpPr/>
            <p:nvPr/>
          </p:nvGrpSpPr>
          <p:grpSpPr>
            <a:xfrm>
              <a:off x="1853220" y="3403248"/>
              <a:ext cx="1537325" cy="727662"/>
              <a:chOff x="220938" y="3370593"/>
              <a:chExt cx="1537325" cy="727662"/>
            </a:xfrm>
          </p:grpSpPr>
          <p:grpSp>
            <p:nvGrpSpPr>
              <p:cNvPr id="266" name="Gruppieren 265"/>
              <p:cNvGrpSpPr/>
              <p:nvPr/>
            </p:nvGrpSpPr>
            <p:grpSpPr>
              <a:xfrm>
                <a:off x="1555964" y="3473110"/>
                <a:ext cx="202299" cy="236220"/>
                <a:chOff x="8585359" y="2656840"/>
                <a:chExt cx="202299" cy="236220"/>
              </a:xfrm>
            </p:grpSpPr>
            <p:sp>
              <p:nvSpPr>
                <p:cNvPr id="276" name="Textfeld 275"/>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77" name="Gerade Verbindung 276"/>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67" name="Gruppieren 266"/>
              <p:cNvGrpSpPr/>
              <p:nvPr/>
            </p:nvGrpSpPr>
            <p:grpSpPr>
              <a:xfrm>
                <a:off x="253114" y="3370593"/>
                <a:ext cx="1410531" cy="108000"/>
                <a:chOff x="253114" y="3370593"/>
                <a:chExt cx="1410531" cy="108000"/>
              </a:xfrm>
            </p:grpSpPr>
            <p:sp>
              <p:nvSpPr>
                <p:cNvPr id="273" name="Rechteck 272"/>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74" name="Rechteck 273"/>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75" name="Rechteck 274"/>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68" name="Gruppieren 267"/>
              <p:cNvGrpSpPr/>
              <p:nvPr/>
            </p:nvGrpSpPr>
            <p:grpSpPr>
              <a:xfrm>
                <a:off x="220938" y="3473110"/>
                <a:ext cx="70853" cy="236220"/>
                <a:chOff x="8648407" y="2656840"/>
                <a:chExt cx="70853" cy="236220"/>
              </a:xfrm>
            </p:grpSpPr>
            <p:sp>
              <p:nvSpPr>
                <p:cNvPr id="271" name="Textfeld 270"/>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72" name="Gerade Verbindung 271"/>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69" name="Textfeld 268"/>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70" name="Textfeld 269"/>
              <p:cNvSpPr txBox="1"/>
              <p:nvPr/>
            </p:nvSpPr>
            <p:spPr>
              <a:xfrm>
                <a:off x="1320696" y="3728923"/>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4" name="Gruppieren 13"/>
          <p:cNvGrpSpPr/>
          <p:nvPr/>
        </p:nvGrpSpPr>
        <p:grpSpPr>
          <a:xfrm>
            <a:off x="3793380" y="3520806"/>
            <a:ext cx="1537325" cy="1080336"/>
            <a:chOff x="3731453" y="3050574"/>
            <a:chExt cx="1537325" cy="1080336"/>
          </a:xfrm>
        </p:grpSpPr>
        <p:grpSp>
          <p:nvGrpSpPr>
            <p:cNvPr id="194" name="Gruppieren 193"/>
            <p:cNvGrpSpPr/>
            <p:nvPr/>
          </p:nvGrpSpPr>
          <p:grpSpPr>
            <a:xfrm>
              <a:off x="3944443" y="3050574"/>
              <a:ext cx="235962" cy="360000"/>
              <a:chOff x="646941" y="3527523"/>
              <a:chExt cx="235962" cy="360000"/>
            </a:xfrm>
          </p:grpSpPr>
          <p:cxnSp>
            <p:nvCxnSpPr>
              <p:cNvPr id="195" name="Gerade Verbindung mit Pfeil 194"/>
              <p:cNvCxnSpPr/>
              <p:nvPr/>
            </p:nvCxnSpPr>
            <p:spPr>
              <a:xfrm>
                <a:off x="764922"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96" name="Textfeld 195"/>
              <p:cNvSpPr txBox="1"/>
              <p:nvPr/>
            </p:nvSpPr>
            <p:spPr>
              <a:xfrm>
                <a:off x="646941"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00B050"/>
                    </a:solidFill>
                  </a:rPr>
                  <a:t>19.5</a:t>
                </a:r>
              </a:p>
            </p:txBody>
          </p:sp>
        </p:grpSp>
        <p:grpSp>
          <p:nvGrpSpPr>
            <p:cNvPr id="293" name="Gruppieren 292"/>
            <p:cNvGrpSpPr/>
            <p:nvPr/>
          </p:nvGrpSpPr>
          <p:grpSpPr>
            <a:xfrm>
              <a:off x="3731453" y="3403248"/>
              <a:ext cx="1537325" cy="727662"/>
              <a:chOff x="220938" y="3370593"/>
              <a:chExt cx="1537325" cy="727662"/>
            </a:xfrm>
          </p:grpSpPr>
          <p:grpSp>
            <p:nvGrpSpPr>
              <p:cNvPr id="294" name="Gruppieren 293"/>
              <p:cNvGrpSpPr/>
              <p:nvPr/>
            </p:nvGrpSpPr>
            <p:grpSpPr>
              <a:xfrm>
                <a:off x="1555964" y="3473110"/>
                <a:ext cx="202299" cy="236220"/>
                <a:chOff x="8585359" y="2656840"/>
                <a:chExt cx="202299" cy="236220"/>
              </a:xfrm>
            </p:grpSpPr>
            <p:sp>
              <p:nvSpPr>
                <p:cNvPr id="304" name="Textfeld 303"/>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305" name="Gerade Verbindung 304"/>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95" name="Gruppieren 294"/>
              <p:cNvGrpSpPr/>
              <p:nvPr/>
            </p:nvGrpSpPr>
            <p:grpSpPr>
              <a:xfrm>
                <a:off x="253114" y="3370593"/>
                <a:ext cx="1410531" cy="108000"/>
                <a:chOff x="253114" y="3370593"/>
                <a:chExt cx="1410531" cy="108000"/>
              </a:xfrm>
            </p:grpSpPr>
            <p:sp>
              <p:nvSpPr>
                <p:cNvPr id="301" name="Rechteck 300"/>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02" name="Rechteck 301"/>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03" name="Rechteck 302"/>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96" name="Gruppieren 295"/>
              <p:cNvGrpSpPr/>
              <p:nvPr/>
            </p:nvGrpSpPr>
            <p:grpSpPr>
              <a:xfrm>
                <a:off x="220938" y="3473110"/>
                <a:ext cx="70853" cy="236220"/>
                <a:chOff x="8648407" y="2656840"/>
                <a:chExt cx="70853" cy="236220"/>
              </a:xfrm>
            </p:grpSpPr>
            <p:sp>
              <p:nvSpPr>
                <p:cNvPr id="299" name="Textfeld 298"/>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300" name="Gerade Verbindung 299"/>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97" name="Textfeld 296"/>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98" name="Textfeld 297"/>
              <p:cNvSpPr txBox="1"/>
              <p:nvPr/>
            </p:nvSpPr>
            <p:spPr>
              <a:xfrm>
                <a:off x="1320696" y="3728923"/>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3" name="Gruppieren 12"/>
          <p:cNvGrpSpPr/>
          <p:nvPr/>
        </p:nvGrpSpPr>
        <p:grpSpPr>
          <a:xfrm>
            <a:off x="221627" y="3520806"/>
            <a:ext cx="1537325" cy="1080336"/>
            <a:chOff x="5634342" y="3050574"/>
            <a:chExt cx="1537325" cy="1080336"/>
          </a:xfrm>
        </p:grpSpPr>
        <p:grpSp>
          <p:nvGrpSpPr>
            <p:cNvPr id="219" name="Gruppieren 218"/>
            <p:cNvGrpSpPr/>
            <p:nvPr/>
          </p:nvGrpSpPr>
          <p:grpSpPr>
            <a:xfrm>
              <a:off x="5900238" y="3050574"/>
              <a:ext cx="235962" cy="360000"/>
              <a:chOff x="6632075" y="3527523"/>
              <a:chExt cx="235962" cy="360000"/>
            </a:xfrm>
          </p:grpSpPr>
          <p:cxnSp>
            <p:nvCxnSpPr>
              <p:cNvPr id="220" name="Gerade Verbindung mit Pfeil 219"/>
              <p:cNvCxnSpPr/>
              <p:nvPr/>
            </p:nvCxnSpPr>
            <p:spPr>
              <a:xfrm>
                <a:off x="6750056"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21" name="Textfeld 220"/>
              <p:cNvSpPr txBox="1"/>
              <p:nvPr/>
            </p:nvSpPr>
            <p:spPr>
              <a:xfrm>
                <a:off x="6632075"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00B050"/>
                    </a:solidFill>
                  </a:rPr>
                  <a:t>22.7</a:t>
                </a:r>
              </a:p>
            </p:txBody>
          </p:sp>
        </p:grpSp>
        <p:grpSp>
          <p:nvGrpSpPr>
            <p:cNvPr id="307" name="Gruppieren 306"/>
            <p:cNvGrpSpPr/>
            <p:nvPr/>
          </p:nvGrpSpPr>
          <p:grpSpPr>
            <a:xfrm>
              <a:off x="5634342" y="3403248"/>
              <a:ext cx="1537325" cy="727662"/>
              <a:chOff x="220938" y="3370593"/>
              <a:chExt cx="1537325" cy="727662"/>
            </a:xfrm>
          </p:grpSpPr>
          <p:grpSp>
            <p:nvGrpSpPr>
              <p:cNvPr id="308" name="Gruppieren 307"/>
              <p:cNvGrpSpPr/>
              <p:nvPr/>
            </p:nvGrpSpPr>
            <p:grpSpPr>
              <a:xfrm>
                <a:off x="1555964" y="3473110"/>
                <a:ext cx="202299" cy="236220"/>
                <a:chOff x="8585359" y="2656840"/>
                <a:chExt cx="202299" cy="236220"/>
              </a:xfrm>
            </p:grpSpPr>
            <p:sp>
              <p:nvSpPr>
                <p:cNvPr id="318" name="Textfeld 317"/>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319" name="Gerade Verbindung 318"/>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309" name="Gruppieren 308"/>
              <p:cNvGrpSpPr/>
              <p:nvPr/>
            </p:nvGrpSpPr>
            <p:grpSpPr>
              <a:xfrm>
                <a:off x="253114" y="3370593"/>
                <a:ext cx="1410531" cy="108000"/>
                <a:chOff x="253114" y="3370593"/>
                <a:chExt cx="1410531" cy="108000"/>
              </a:xfrm>
            </p:grpSpPr>
            <p:sp>
              <p:nvSpPr>
                <p:cNvPr id="315" name="Rechteck 314"/>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16" name="Rechteck 315"/>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17" name="Rechteck 316"/>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310" name="Gruppieren 309"/>
              <p:cNvGrpSpPr/>
              <p:nvPr/>
            </p:nvGrpSpPr>
            <p:grpSpPr>
              <a:xfrm>
                <a:off x="220938" y="3473110"/>
                <a:ext cx="70853" cy="236220"/>
                <a:chOff x="8648407" y="2656840"/>
                <a:chExt cx="70853" cy="236220"/>
              </a:xfrm>
            </p:grpSpPr>
            <p:sp>
              <p:nvSpPr>
                <p:cNvPr id="313" name="Textfeld 31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314" name="Gerade Verbindung 31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311" name="Textfeld 310"/>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312" name="Textfeld 311"/>
              <p:cNvSpPr txBox="1"/>
              <p:nvPr/>
            </p:nvSpPr>
            <p:spPr>
              <a:xfrm>
                <a:off x="1320696" y="3728923"/>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2" name="Gruppieren 11"/>
          <p:cNvGrpSpPr/>
          <p:nvPr/>
        </p:nvGrpSpPr>
        <p:grpSpPr>
          <a:xfrm>
            <a:off x="7365820" y="3520806"/>
            <a:ext cx="1537325" cy="1080336"/>
            <a:chOff x="7365820" y="3050574"/>
            <a:chExt cx="1537325" cy="1080336"/>
          </a:xfrm>
        </p:grpSpPr>
        <p:grpSp>
          <p:nvGrpSpPr>
            <p:cNvPr id="244" name="Gruppieren 243"/>
            <p:cNvGrpSpPr/>
            <p:nvPr/>
          </p:nvGrpSpPr>
          <p:grpSpPr>
            <a:xfrm>
              <a:off x="7546272" y="3050574"/>
              <a:ext cx="235962" cy="360000"/>
              <a:chOff x="7178177" y="3527523"/>
              <a:chExt cx="235962" cy="360000"/>
            </a:xfrm>
          </p:grpSpPr>
          <p:cxnSp>
            <p:nvCxnSpPr>
              <p:cNvPr id="245" name="Gerade Verbindung mit Pfeil 244"/>
              <p:cNvCxnSpPr/>
              <p:nvPr/>
            </p:nvCxnSpPr>
            <p:spPr>
              <a:xfrm>
                <a:off x="7296158"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46" name="Textfeld 245"/>
              <p:cNvSpPr txBox="1"/>
              <p:nvPr/>
            </p:nvSpPr>
            <p:spPr>
              <a:xfrm>
                <a:off x="7178177"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00B050"/>
                    </a:solidFill>
                  </a:rPr>
                  <a:t>17.6</a:t>
                </a:r>
              </a:p>
            </p:txBody>
          </p:sp>
        </p:grpSp>
        <p:grpSp>
          <p:nvGrpSpPr>
            <p:cNvPr id="321" name="Gruppieren 320"/>
            <p:cNvGrpSpPr/>
            <p:nvPr/>
          </p:nvGrpSpPr>
          <p:grpSpPr>
            <a:xfrm>
              <a:off x="7365820" y="3403248"/>
              <a:ext cx="1537325" cy="727662"/>
              <a:chOff x="220938" y="3370593"/>
              <a:chExt cx="1537325" cy="727662"/>
            </a:xfrm>
          </p:grpSpPr>
          <p:grpSp>
            <p:nvGrpSpPr>
              <p:cNvPr id="322" name="Gruppieren 321"/>
              <p:cNvGrpSpPr/>
              <p:nvPr/>
            </p:nvGrpSpPr>
            <p:grpSpPr>
              <a:xfrm>
                <a:off x="1555964" y="3473110"/>
                <a:ext cx="202299" cy="236220"/>
                <a:chOff x="8585359" y="2656840"/>
                <a:chExt cx="202299" cy="236220"/>
              </a:xfrm>
            </p:grpSpPr>
            <p:sp>
              <p:nvSpPr>
                <p:cNvPr id="332" name="Textfeld 331"/>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333" name="Gerade Verbindung 332"/>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323" name="Gruppieren 322"/>
              <p:cNvGrpSpPr/>
              <p:nvPr/>
            </p:nvGrpSpPr>
            <p:grpSpPr>
              <a:xfrm>
                <a:off x="253114" y="3370593"/>
                <a:ext cx="1410531" cy="108000"/>
                <a:chOff x="253114" y="3370593"/>
                <a:chExt cx="1410531" cy="108000"/>
              </a:xfrm>
            </p:grpSpPr>
            <p:sp>
              <p:nvSpPr>
                <p:cNvPr id="329" name="Rechteck 328"/>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30" name="Rechteck 329"/>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31" name="Rechteck 330"/>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324" name="Gruppieren 323"/>
              <p:cNvGrpSpPr/>
              <p:nvPr/>
            </p:nvGrpSpPr>
            <p:grpSpPr>
              <a:xfrm>
                <a:off x="220938" y="3473110"/>
                <a:ext cx="70853" cy="236220"/>
                <a:chOff x="8648407" y="2656840"/>
                <a:chExt cx="70853" cy="236220"/>
              </a:xfrm>
            </p:grpSpPr>
            <p:sp>
              <p:nvSpPr>
                <p:cNvPr id="327" name="Textfeld 326"/>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328" name="Gerade Verbindung 32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325" name="Textfeld 324"/>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326" name="Textfeld 325"/>
              <p:cNvSpPr txBox="1"/>
              <p:nvPr/>
            </p:nvSpPr>
            <p:spPr>
              <a:xfrm>
                <a:off x="1320696" y="3728923"/>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spTree>
    <p:extLst>
      <p:ext uri="{BB962C8B-B14F-4D97-AF65-F5344CB8AC3E}">
        <p14:creationId xmlns:p14="http://schemas.microsoft.com/office/powerpoint/2010/main" val="247706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474801337"/>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a:xfrm>
            <a:off x="234000" y="248323"/>
            <a:ext cx="7649434" cy="841337"/>
          </a:xfrm>
        </p:spPr>
        <p:txBody>
          <a:bodyPr/>
          <a:lstStyle/>
          <a:p>
            <a:r>
              <a:rPr lang="de-DE" dirty="0"/>
              <a:t>Level </a:t>
            </a:r>
            <a:r>
              <a:rPr lang="de-DE" dirty="0" err="1" smtClean="0"/>
              <a:t>of</a:t>
            </a:r>
            <a:r>
              <a:rPr lang="de-DE" dirty="0" smtClean="0"/>
              <a:t> Disruption – </a:t>
            </a:r>
            <a:r>
              <a:rPr lang="de-DE" u="sng" dirty="0" smtClean="0"/>
              <a:t>Bottom-2-Boxes</a:t>
            </a:r>
            <a:endParaRPr lang="de-DE" dirty="0"/>
          </a:p>
          <a:p>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The bottom-2-box indicates the level of disruption </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a:t>
            </a:r>
            <a:r>
              <a:rPr lang="en-US" sz="700" dirty="0" smtClean="0"/>
              <a:t>R2</a:t>
            </a:r>
            <a:r>
              <a:rPr lang="en-US" sz="700" dirty="0"/>
              <a:t>: Next you will be shown different pictures of a website. The content of the website is the same in each picture. On each page, however, you will see different types of advertising. For each type of advertising shown, please indicate the level of disruption.</a:t>
            </a:r>
          </a:p>
          <a:p>
            <a:r>
              <a:rPr lang="en-US" sz="700" dirty="0"/>
              <a:t>Data: Bottom-2-Boxes</a:t>
            </a:r>
          </a:p>
        </p:txBody>
      </p:sp>
      <p:graphicFrame>
        <p:nvGraphicFramePr>
          <p:cNvPr id="5" name="Tabelle 4"/>
          <p:cNvGraphicFramePr>
            <a:graphicFrameLocks noGrp="1"/>
          </p:cNvGraphicFramePr>
          <p:nvPr>
            <p:extLst>
              <p:ext uri="{D42A27DB-BD31-4B8C-83A1-F6EECF244321}">
                <p14:modId xmlns:p14="http://schemas.microsoft.com/office/powerpoint/2010/main" val="1999027880"/>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Pop-up</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Between </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Native 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Attention Grabbing</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High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Low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463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122536"/>
            <a:ext cx="3059912" cy="775597"/>
          </a:xfrm>
        </p:spPr>
        <p:txBody>
          <a:bodyPr/>
          <a:lstStyle/>
          <a:p>
            <a:r>
              <a:rPr lang="de-DE" sz="2800" dirty="0"/>
              <a:t>Level </a:t>
            </a:r>
            <a:r>
              <a:rPr lang="de-DE" sz="2800" dirty="0" err="1" smtClean="0"/>
              <a:t>of</a:t>
            </a:r>
            <a:r>
              <a:rPr lang="de-DE" sz="2800" dirty="0" smtClean="0"/>
              <a:t> </a:t>
            </a:r>
            <a:r>
              <a:rPr lang="de-DE" sz="2800" dirty="0"/>
              <a:t>Disruption - Calculation</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19</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 name="Oval 96"/>
          <p:cNvSpPr/>
          <p:nvPr/>
        </p:nvSpPr>
        <p:spPr>
          <a:xfrm>
            <a:off x="2540450" y="2134021"/>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04</a:t>
            </a:r>
            <a:endParaRPr lang="en-GB" sz="2400" b="1" dirty="0"/>
          </a:p>
        </p:txBody>
      </p:sp>
    </p:spTree>
    <p:extLst>
      <p:ext uri="{BB962C8B-B14F-4D97-AF65-F5344CB8AC3E}">
        <p14:creationId xmlns:p14="http://schemas.microsoft.com/office/powerpoint/2010/main" val="79094797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GB" dirty="0" smtClean="0"/>
              <a:t>Contents</a:t>
            </a:r>
            <a:endParaRPr lang="de-DE" dirty="0"/>
          </a:p>
        </p:txBody>
      </p:sp>
      <p:grpSp>
        <p:nvGrpSpPr>
          <p:cNvPr id="4" name="Group 3"/>
          <p:cNvGrpSpPr/>
          <p:nvPr/>
        </p:nvGrpSpPr>
        <p:grpSpPr>
          <a:xfrm>
            <a:off x="272481" y="1171118"/>
            <a:ext cx="3801885" cy="720000"/>
            <a:chOff x="272481" y="1190845"/>
            <a:chExt cx="3801885" cy="720000"/>
          </a:xfrm>
        </p:grpSpPr>
        <p:sp>
          <p:nvSpPr>
            <p:cNvPr id="40" name="Oval 39"/>
            <p:cNvSpPr/>
            <p:nvPr/>
          </p:nvSpPr>
          <p:spPr>
            <a:xfrm>
              <a:off x="272481" y="1190845"/>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01</a:t>
              </a:r>
              <a:endParaRPr lang="en-GB" sz="2000" b="1" dirty="0"/>
            </a:p>
          </p:txBody>
        </p:sp>
        <p:grpSp>
          <p:nvGrpSpPr>
            <p:cNvPr id="3" name="Group 2"/>
            <p:cNvGrpSpPr/>
            <p:nvPr/>
          </p:nvGrpSpPr>
          <p:grpSpPr>
            <a:xfrm>
              <a:off x="1161413" y="1304068"/>
              <a:ext cx="2912953" cy="493554"/>
              <a:chOff x="1161413" y="1276518"/>
              <a:chExt cx="2912953" cy="493554"/>
            </a:xfrm>
          </p:grpSpPr>
          <p:sp>
            <p:nvSpPr>
              <p:cNvPr id="55" name="TextBox 54"/>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US" sz="1400" dirty="0"/>
                  <a:t>Methodology - </a:t>
                </a:r>
                <a:r>
                  <a:rPr lang="en-US" sz="1400" dirty="0" smtClean="0"/>
                  <a:t>Overview</a:t>
                </a:r>
                <a:endParaRPr lang="en-GB" sz="1400" dirty="0">
                  <a:latin typeface="Calibri" panose="020F0502020204030204" pitchFamily="34" charset="0"/>
                  <a:cs typeface="Calibri" panose="020F0502020204030204" pitchFamily="34" charset="0"/>
                </a:endParaRPr>
              </a:p>
            </p:txBody>
          </p:sp>
          <p:cxnSp>
            <p:nvCxnSpPr>
              <p:cNvPr id="56"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84" name="Group 83"/>
          <p:cNvGrpSpPr/>
          <p:nvPr/>
        </p:nvGrpSpPr>
        <p:grpSpPr>
          <a:xfrm>
            <a:off x="272480" y="2106634"/>
            <a:ext cx="3801885" cy="720000"/>
            <a:chOff x="272481" y="1190845"/>
            <a:chExt cx="3801885" cy="720000"/>
          </a:xfrm>
        </p:grpSpPr>
        <p:sp>
          <p:nvSpPr>
            <p:cNvPr id="85" name="Oval 84"/>
            <p:cNvSpPr/>
            <p:nvPr/>
          </p:nvSpPr>
          <p:spPr>
            <a:xfrm>
              <a:off x="272481" y="1190845"/>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02</a:t>
              </a:r>
              <a:endParaRPr lang="en-GB" sz="2000" b="1" dirty="0"/>
            </a:p>
          </p:txBody>
        </p:sp>
        <p:grpSp>
          <p:nvGrpSpPr>
            <p:cNvPr id="86" name="Group 85"/>
            <p:cNvGrpSpPr/>
            <p:nvPr/>
          </p:nvGrpSpPr>
          <p:grpSpPr>
            <a:xfrm>
              <a:off x="1161413" y="1304068"/>
              <a:ext cx="2912953" cy="493554"/>
              <a:chOff x="1161413" y="1276518"/>
              <a:chExt cx="2912953" cy="493554"/>
            </a:xfrm>
          </p:grpSpPr>
          <p:sp>
            <p:nvSpPr>
              <p:cNvPr id="87" name="TextBox 86"/>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US" sz="1400" dirty="0"/>
                  <a:t>Advertising Form under Examination</a:t>
                </a:r>
                <a:endParaRPr lang="en-GB" sz="1400" dirty="0">
                  <a:latin typeface="Calibri" panose="020F0502020204030204" pitchFamily="34" charset="0"/>
                  <a:cs typeface="Calibri" panose="020F0502020204030204" pitchFamily="34" charset="0"/>
                </a:endParaRPr>
              </a:p>
            </p:txBody>
          </p:sp>
          <p:cxnSp>
            <p:nvCxnSpPr>
              <p:cNvPr id="88" name="Straight Connector 8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90" name="Group 89"/>
          <p:cNvGrpSpPr/>
          <p:nvPr/>
        </p:nvGrpSpPr>
        <p:grpSpPr>
          <a:xfrm>
            <a:off x="272481" y="3055234"/>
            <a:ext cx="3801885" cy="720000"/>
            <a:chOff x="272481" y="1190845"/>
            <a:chExt cx="3801885" cy="720000"/>
          </a:xfrm>
        </p:grpSpPr>
        <p:sp>
          <p:nvSpPr>
            <p:cNvPr id="91" name="Oval 90"/>
            <p:cNvSpPr/>
            <p:nvPr/>
          </p:nvSpPr>
          <p:spPr>
            <a:xfrm>
              <a:off x="272481" y="119084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03</a:t>
              </a:r>
              <a:endParaRPr lang="en-GB" sz="2000" b="1" dirty="0"/>
            </a:p>
          </p:txBody>
        </p:sp>
        <p:grpSp>
          <p:nvGrpSpPr>
            <p:cNvPr id="92" name="Group 91"/>
            <p:cNvGrpSpPr/>
            <p:nvPr/>
          </p:nvGrpSpPr>
          <p:grpSpPr>
            <a:xfrm>
              <a:off x="1161413" y="1304068"/>
              <a:ext cx="2912953" cy="493554"/>
              <a:chOff x="1161413" y="1276518"/>
              <a:chExt cx="2912953" cy="493554"/>
            </a:xfrm>
          </p:grpSpPr>
          <p:sp>
            <p:nvSpPr>
              <p:cNvPr id="93" name="TextBox 92"/>
              <p:cNvSpPr txBox="1"/>
              <p:nvPr/>
            </p:nvSpPr>
            <p:spPr>
              <a:xfrm>
                <a:off x="1161414" y="1427436"/>
                <a:ext cx="2912952" cy="197490"/>
              </a:xfrm>
              <a:prstGeom prst="rect">
                <a:avLst/>
              </a:prstGeom>
              <a:noFill/>
            </p:spPr>
            <p:txBody>
              <a:bodyPr wrap="square" lIns="0" tIns="0" rIns="0" bIns="0" rtlCol="0" anchor="ctr">
                <a:spAutoFit/>
              </a:bodyPr>
              <a:lstStyle/>
              <a:p>
                <a:pPr>
                  <a:lnSpc>
                    <a:spcPct val="90000"/>
                  </a:lnSpc>
                </a:pPr>
                <a:r>
                  <a:rPr lang="de-DE" sz="1400" dirty="0" smtClean="0"/>
                  <a:t>Online </a:t>
                </a:r>
                <a:r>
                  <a:rPr lang="de-DE" sz="1400" dirty="0" err="1" smtClean="0"/>
                  <a:t>behavior</a:t>
                </a:r>
                <a:endParaRPr lang="en-GB" sz="1400" dirty="0">
                  <a:latin typeface="Calibri" panose="020F0502020204030204" pitchFamily="34" charset="0"/>
                  <a:cs typeface="Calibri" panose="020F0502020204030204" pitchFamily="34" charset="0"/>
                </a:endParaRPr>
              </a:p>
            </p:txBody>
          </p:sp>
          <p:cxnSp>
            <p:nvCxnSpPr>
              <p:cNvPr id="94"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96" name="Group 95"/>
          <p:cNvGrpSpPr/>
          <p:nvPr/>
        </p:nvGrpSpPr>
        <p:grpSpPr>
          <a:xfrm>
            <a:off x="4719815" y="1171118"/>
            <a:ext cx="3801885" cy="720000"/>
            <a:chOff x="272481" y="1190845"/>
            <a:chExt cx="3801885" cy="720000"/>
          </a:xfrm>
        </p:grpSpPr>
        <p:sp>
          <p:nvSpPr>
            <p:cNvPr id="97" name="Oval 96"/>
            <p:cNvSpPr/>
            <p:nvPr/>
          </p:nvSpPr>
          <p:spPr>
            <a:xfrm>
              <a:off x="272481" y="1190845"/>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04</a:t>
              </a:r>
              <a:endParaRPr lang="en-GB" sz="2400" b="1" dirty="0"/>
            </a:p>
          </p:txBody>
        </p:sp>
        <p:grpSp>
          <p:nvGrpSpPr>
            <p:cNvPr id="98" name="Group 97"/>
            <p:cNvGrpSpPr/>
            <p:nvPr/>
          </p:nvGrpSpPr>
          <p:grpSpPr>
            <a:xfrm>
              <a:off x="1161413" y="1304068"/>
              <a:ext cx="2912953" cy="493554"/>
              <a:chOff x="1161413" y="1276518"/>
              <a:chExt cx="2912953" cy="493554"/>
            </a:xfrm>
          </p:grpSpPr>
          <p:sp>
            <p:nvSpPr>
              <p:cNvPr id="99" name="TextBox 98"/>
              <p:cNvSpPr txBox="1"/>
              <p:nvPr/>
            </p:nvSpPr>
            <p:spPr>
              <a:xfrm>
                <a:off x="1161414" y="1429230"/>
                <a:ext cx="2912952" cy="193899"/>
              </a:xfrm>
              <a:prstGeom prst="rect">
                <a:avLst/>
              </a:prstGeom>
              <a:noFill/>
            </p:spPr>
            <p:txBody>
              <a:bodyPr wrap="square" lIns="0" tIns="0" rIns="0" bIns="0" rtlCol="0" anchor="ctr">
                <a:spAutoFit/>
              </a:bodyPr>
              <a:lstStyle/>
              <a:p>
                <a:pPr>
                  <a:lnSpc>
                    <a:spcPct val="90000"/>
                  </a:lnSpc>
                </a:pPr>
                <a:r>
                  <a:rPr lang="de-DE" sz="1400" dirty="0"/>
                  <a:t>Level </a:t>
                </a:r>
                <a:r>
                  <a:rPr lang="de-DE" sz="1400" dirty="0" smtClean="0"/>
                  <a:t>of </a:t>
                </a:r>
                <a:r>
                  <a:rPr lang="de-DE" sz="1400" dirty="0"/>
                  <a:t>Disruption </a:t>
                </a:r>
                <a:r>
                  <a:rPr lang="de-DE" sz="1400" dirty="0" smtClean="0"/>
                  <a:t>– Direct Questions</a:t>
                </a:r>
                <a:endParaRPr lang="en-GB" sz="1400" dirty="0">
                  <a:latin typeface="Calibri" panose="020F0502020204030204" pitchFamily="34" charset="0"/>
                  <a:cs typeface="Calibri" panose="020F0502020204030204" pitchFamily="34" charset="0"/>
                </a:endParaRPr>
              </a:p>
            </p:txBody>
          </p:sp>
          <p:cxnSp>
            <p:nvCxnSpPr>
              <p:cNvPr id="100" name="Straight Connector 99"/>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102" name="Group 101"/>
          <p:cNvGrpSpPr/>
          <p:nvPr/>
        </p:nvGrpSpPr>
        <p:grpSpPr>
          <a:xfrm>
            <a:off x="4715763" y="2105557"/>
            <a:ext cx="3801885" cy="720000"/>
            <a:chOff x="272481" y="1190845"/>
            <a:chExt cx="3801885" cy="720000"/>
          </a:xfrm>
        </p:grpSpPr>
        <p:sp>
          <p:nvSpPr>
            <p:cNvPr id="103" name="Oval 102"/>
            <p:cNvSpPr/>
            <p:nvPr/>
          </p:nvSpPr>
          <p:spPr>
            <a:xfrm>
              <a:off x="272481" y="1190845"/>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05</a:t>
              </a:r>
              <a:endParaRPr lang="en-GB" sz="2000" b="1" dirty="0"/>
            </a:p>
          </p:txBody>
        </p:sp>
        <p:grpSp>
          <p:nvGrpSpPr>
            <p:cNvPr id="104" name="Group 103"/>
            <p:cNvGrpSpPr/>
            <p:nvPr/>
          </p:nvGrpSpPr>
          <p:grpSpPr>
            <a:xfrm>
              <a:off x="1161413" y="1304068"/>
              <a:ext cx="2912953" cy="493554"/>
              <a:chOff x="1161413" y="1276518"/>
              <a:chExt cx="2912953" cy="493554"/>
            </a:xfrm>
          </p:grpSpPr>
          <p:sp>
            <p:nvSpPr>
              <p:cNvPr id="105" name="TextBox 104"/>
              <p:cNvSpPr txBox="1"/>
              <p:nvPr/>
            </p:nvSpPr>
            <p:spPr>
              <a:xfrm>
                <a:off x="1161414" y="1427436"/>
                <a:ext cx="2912952" cy="197490"/>
              </a:xfrm>
              <a:prstGeom prst="rect">
                <a:avLst/>
              </a:prstGeom>
              <a:noFill/>
            </p:spPr>
            <p:txBody>
              <a:bodyPr wrap="square" lIns="0" tIns="0" rIns="0" bIns="0" rtlCol="0" anchor="ctr">
                <a:spAutoFit/>
              </a:bodyPr>
              <a:lstStyle/>
              <a:p>
                <a:pPr>
                  <a:lnSpc>
                    <a:spcPct val="90000"/>
                  </a:lnSpc>
                </a:pPr>
                <a:r>
                  <a:rPr lang="de-DE" sz="1400" dirty="0"/>
                  <a:t>Level </a:t>
                </a:r>
                <a:r>
                  <a:rPr lang="de-DE" sz="1400" dirty="0" err="1" smtClean="0"/>
                  <a:t>of</a:t>
                </a:r>
                <a:r>
                  <a:rPr lang="de-DE" sz="1400" dirty="0" smtClean="0"/>
                  <a:t> </a:t>
                </a:r>
                <a:r>
                  <a:rPr lang="de-DE" sz="1400" dirty="0"/>
                  <a:t>Disruption – </a:t>
                </a:r>
                <a:r>
                  <a:rPr lang="de-DE" sz="1400" dirty="0" smtClean="0"/>
                  <a:t>Calculation</a:t>
                </a:r>
                <a:endParaRPr lang="en-GB" sz="1400" dirty="0">
                  <a:latin typeface="Calibri" panose="020F0502020204030204" pitchFamily="34" charset="0"/>
                  <a:cs typeface="Calibri" panose="020F0502020204030204" pitchFamily="34" charset="0"/>
                </a:endParaRPr>
              </a:p>
            </p:txBody>
          </p:sp>
          <p:cxnSp>
            <p:nvCxnSpPr>
              <p:cNvPr id="106" name="Straight Connector 10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108" name="Group 107"/>
          <p:cNvGrpSpPr/>
          <p:nvPr/>
        </p:nvGrpSpPr>
        <p:grpSpPr>
          <a:xfrm>
            <a:off x="4719815" y="3062854"/>
            <a:ext cx="3801885" cy="720000"/>
            <a:chOff x="272481" y="1190845"/>
            <a:chExt cx="3801885" cy="720000"/>
          </a:xfrm>
        </p:grpSpPr>
        <p:sp>
          <p:nvSpPr>
            <p:cNvPr id="109" name="Oval 108"/>
            <p:cNvSpPr/>
            <p:nvPr/>
          </p:nvSpPr>
          <p:spPr>
            <a:xfrm>
              <a:off x="272481" y="1190845"/>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06</a:t>
              </a:r>
              <a:endParaRPr lang="en-GB" sz="2400" b="1" dirty="0"/>
            </a:p>
          </p:txBody>
        </p:sp>
        <p:grpSp>
          <p:nvGrpSpPr>
            <p:cNvPr id="110" name="Group 109"/>
            <p:cNvGrpSpPr/>
            <p:nvPr/>
          </p:nvGrpSpPr>
          <p:grpSpPr>
            <a:xfrm>
              <a:off x="1161413" y="1304068"/>
              <a:ext cx="2912953" cy="493554"/>
              <a:chOff x="1161413" y="1276518"/>
              <a:chExt cx="2912953" cy="493554"/>
            </a:xfrm>
          </p:grpSpPr>
          <p:sp>
            <p:nvSpPr>
              <p:cNvPr id="111" name="TextBox 110"/>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GB" sz="1400" dirty="0" smtClean="0">
                    <a:latin typeface="Calibri" panose="020F0502020204030204" pitchFamily="34" charset="0"/>
                    <a:cs typeface="Calibri" panose="020F0502020204030204" pitchFamily="34" charset="0"/>
                  </a:rPr>
                  <a:t>Demography</a:t>
                </a:r>
                <a:endParaRPr lang="en-GB" sz="1400" dirty="0">
                  <a:latin typeface="Calibri" panose="020F0502020204030204" pitchFamily="34" charset="0"/>
                  <a:cs typeface="Calibri" panose="020F0502020204030204" pitchFamily="34" charset="0"/>
                </a:endParaRPr>
              </a:p>
            </p:txBody>
          </p:sp>
          <p:cxnSp>
            <p:nvCxnSpPr>
              <p:cNvPr id="112" name="Straight Connector 111"/>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9838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a:spLocks/>
          </p:cNvSpPr>
          <p:nvPr/>
        </p:nvSpPr>
        <p:spPr>
          <a:xfrm>
            <a:off x="247650" y="1388443"/>
            <a:ext cx="8222230" cy="2643008"/>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GB" dirty="0" smtClean="0"/>
              <a:t>The calculation is based on </a:t>
            </a:r>
            <a:r>
              <a:rPr lang="en-US" dirty="0" smtClean="0"/>
              <a:t>different scaled questions as follows:</a:t>
            </a:r>
          </a:p>
          <a:p>
            <a:pPr marL="174690" lvl="1" indent="-171450">
              <a:buFont typeface="Arial" panose="020B0604020202020204" pitchFamily="34" charset="0"/>
              <a:buChar char="•"/>
            </a:pPr>
            <a:r>
              <a:rPr lang="en-US" dirty="0" smtClean="0"/>
              <a:t>Question R1: Overall assessment of online advertising </a:t>
            </a:r>
          </a:p>
          <a:p>
            <a:pPr marL="174690" lvl="1" indent="-171450">
              <a:buFont typeface="Arial" panose="020B0604020202020204" pitchFamily="34" charset="0"/>
              <a:buChar char="•"/>
            </a:pPr>
            <a:r>
              <a:rPr lang="en-US" dirty="0" smtClean="0"/>
              <a:t>Question R2: Level of disturbance (All advertising forms </a:t>
            </a:r>
            <a:r>
              <a:rPr lang="de-DE" dirty="0" smtClean="0"/>
              <a:t>successively</a:t>
            </a:r>
            <a:r>
              <a:rPr lang="en-US" dirty="0" smtClean="0"/>
              <a:t>)</a:t>
            </a:r>
          </a:p>
          <a:p>
            <a:pPr marL="174690" lvl="1" indent="-171450">
              <a:buFont typeface="Arial" panose="020B0604020202020204" pitchFamily="34" charset="0"/>
              <a:buChar char="•"/>
            </a:pPr>
            <a:r>
              <a:rPr lang="en-US" dirty="0" smtClean="0"/>
              <a:t>Question </a:t>
            </a:r>
            <a:r>
              <a:rPr lang="en-US" dirty="0"/>
              <a:t>R3: Ranking of the </a:t>
            </a:r>
            <a:r>
              <a:rPr lang="en-US" dirty="0" smtClean="0"/>
              <a:t>advertising forms </a:t>
            </a:r>
            <a:r>
              <a:rPr lang="en-US" dirty="0"/>
              <a:t>(Comparatively testing of the </a:t>
            </a:r>
            <a:r>
              <a:rPr lang="en-US" dirty="0" smtClean="0"/>
              <a:t>advertising forms</a:t>
            </a:r>
            <a:r>
              <a:rPr lang="en-US" dirty="0"/>
              <a:t>) </a:t>
            </a:r>
            <a:endParaRPr lang="en-US" dirty="0" smtClean="0"/>
          </a:p>
          <a:p>
            <a:pPr marL="174690" lvl="1" indent="-171450">
              <a:buFont typeface="Arial" panose="020B0604020202020204" pitchFamily="34" charset="0"/>
              <a:buChar char="•"/>
            </a:pPr>
            <a:r>
              <a:rPr lang="en-US" dirty="0" smtClean="0"/>
              <a:t>Question </a:t>
            </a:r>
            <a:r>
              <a:rPr lang="en-US" dirty="0"/>
              <a:t>R4: Level of Disturbance (Test of </a:t>
            </a:r>
            <a:r>
              <a:rPr lang="en-US" dirty="0" smtClean="0"/>
              <a:t>selected </a:t>
            </a:r>
            <a:r>
              <a:rPr lang="en-US" dirty="0"/>
              <a:t>a</a:t>
            </a:r>
            <a:r>
              <a:rPr lang="en-US" dirty="0" smtClean="0"/>
              <a:t>dvertising forms </a:t>
            </a:r>
            <a:r>
              <a:rPr lang="en-US" dirty="0"/>
              <a:t>depending on response </a:t>
            </a:r>
            <a:r>
              <a:rPr lang="en-US" dirty="0" smtClean="0"/>
              <a:t>behavior in question R3)</a:t>
            </a:r>
          </a:p>
          <a:p>
            <a:pPr lvl="1"/>
            <a:r>
              <a:rPr lang="en-US" b="1" dirty="0" smtClean="0"/>
              <a:t>The score indicates the level of disruption. Possible is a value </a:t>
            </a:r>
            <a:r>
              <a:rPr lang="en-US" b="1" dirty="0"/>
              <a:t>area from 0 (=</a:t>
            </a:r>
            <a:r>
              <a:rPr lang="en-US" b="1" dirty="0" smtClean="0"/>
              <a:t>isn't‘ disruptive </a:t>
            </a:r>
            <a:r>
              <a:rPr lang="en-US" b="1" dirty="0"/>
              <a:t>at </a:t>
            </a:r>
            <a:r>
              <a:rPr lang="en-US" b="1" dirty="0" smtClean="0"/>
              <a:t>all) </a:t>
            </a:r>
            <a:r>
              <a:rPr lang="en-US" b="1" dirty="0"/>
              <a:t>to 100 (=very </a:t>
            </a:r>
            <a:r>
              <a:rPr lang="en-US" b="1" dirty="0" smtClean="0"/>
              <a:t>disruptive).</a:t>
            </a:r>
            <a:endParaRPr lang="en-US" b="1" dirty="0"/>
          </a:p>
        </p:txBody>
      </p:sp>
      <p:sp>
        <p:nvSpPr>
          <p:cNvPr id="2" name="Textplatzhalter 1"/>
          <p:cNvSpPr>
            <a:spLocks noGrp="1"/>
          </p:cNvSpPr>
          <p:nvPr>
            <p:ph type="body" sz="quarter" idx="13"/>
          </p:nvPr>
        </p:nvSpPr>
        <p:spPr/>
        <p:txBody>
          <a:bodyPr/>
          <a:lstStyle/>
          <a:p>
            <a:r>
              <a:rPr lang="de-DE" dirty="0" smtClean="0"/>
              <a:t>Level </a:t>
            </a:r>
            <a:r>
              <a:rPr lang="de-DE" dirty="0" err="1" smtClean="0"/>
              <a:t>of</a:t>
            </a:r>
            <a:r>
              <a:rPr lang="de-DE" dirty="0" smtClean="0"/>
              <a:t> Disruption -Calculation</a:t>
            </a:r>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1" dirty="0"/>
              <a:t>A score per respondent and advertising forms was </a:t>
            </a:r>
            <a:r>
              <a:rPr lang="en-GB" sz="1800" b="1" dirty="0" smtClean="0"/>
              <a:t>calculated</a:t>
            </a:r>
            <a:endParaRPr lang="de-DE" sz="1800" b="1" dirty="0"/>
          </a:p>
        </p:txBody>
      </p:sp>
      <p:sp>
        <p:nvSpPr>
          <p:cNvPr id="78" name="Textplatzhalter 2"/>
          <p:cNvSpPr>
            <a:spLocks noGrp="1"/>
          </p:cNvSpPr>
          <p:nvPr>
            <p:ph type="body" sz="quarter" idx="16"/>
          </p:nvPr>
        </p:nvSpPr>
        <p:spPr>
          <a:xfrm>
            <a:off x="633413" y="4929393"/>
            <a:ext cx="6129337" cy="96950"/>
          </a:xfrm>
        </p:spPr>
        <p:txBody>
          <a:bodyPr>
            <a:spAutoFit/>
          </a:bodyPr>
          <a:lstStyle/>
          <a:p>
            <a:endParaRPr lang="en-US" sz="700" dirty="0"/>
          </a:p>
        </p:txBody>
      </p:sp>
      <p:sp>
        <p:nvSpPr>
          <p:cNvPr id="36" name="Textfeld 35"/>
          <p:cNvSpPr txBox="1"/>
          <p:nvPr/>
        </p:nvSpPr>
        <p:spPr>
          <a:xfrm>
            <a:off x="36151" y="3837759"/>
            <a:ext cx="749003" cy="646331"/>
          </a:xfrm>
          <a:prstGeom prst="rect">
            <a:avLst/>
          </a:prstGeom>
        </p:spPr>
        <p:txBody>
          <a:bodyPr vert="horz" wrap="none" lIns="0" tIns="0" rIns="0" bIns="0" rtlCol="0">
            <a:spAutoFit/>
          </a:bodyPr>
          <a:lstStyle/>
          <a:p>
            <a:pPr marL="4763" algn="ctr"/>
            <a:r>
              <a:rPr lang="de-DE" sz="1400" b="1" dirty="0">
                <a:solidFill>
                  <a:srgbClr val="00B050"/>
                </a:solidFill>
              </a:rPr>
              <a:t>isn't' </a:t>
            </a:r>
            <a:r>
              <a:rPr lang="de-DE" sz="1400" b="1" dirty="0" smtClean="0">
                <a:solidFill>
                  <a:srgbClr val="00B050"/>
                </a:solidFill>
              </a:rPr>
              <a:t/>
            </a:r>
            <a:br>
              <a:rPr lang="de-DE" sz="1400" b="1" dirty="0" smtClean="0">
                <a:solidFill>
                  <a:srgbClr val="00B050"/>
                </a:solidFill>
              </a:rPr>
            </a:br>
            <a:r>
              <a:rPr lang="de-DE" sz="1400" b="1" dirty="0" err="1" smtClean="0">
                <a:solidFill>
                  <a:srgbClr val="00B050"/>
                </a:solidFill>
              </a:rPr>
              <a:t>disruptive</a:t>
            </a:r>
            <a:r>
              <a:rPr lang="de-DE" sz="1400" b="1" dirty="0" smtClean="0">
                <a:solidFill>
                  <a:srgbClr val="00B050"/>
                </a:solidFill>
              </a:rPr>
              <a:t> </a:t>
            </a:r>
            <a:br>
              <a:rPr lang="de-DE" sz="1400" b="1" dirty="0" smtClean="0">
                <a:solidFill>
                  <a:srgbClr val="00B050"/>
                </a:solidFill>
              </a:rPr>
            </a:br>
            <a:r>
              <a:rPr lang="de-DE" sz="1400" b="1" dirty="0" smtClean="0">
                <a:solidFill>
                  <a:srgbClr val="00B050"/>
                </a:solidFill>
              </a:rPr>
              <a:t>at </a:t>
            </a:r>
            <a:r>
              <a:rPr lang="de-DE" sz="1400" b="1" dirty="0">
                <a:solidFill>
                  <a:srgbClr val="00B050"/>
                </a:solidFill>
              </a:rPr>
              <a:t>all</a:t>
            </a:r>
            <a:endParaRPr lang="de-DE" sz="1400" b="1" dirty="0" smtClean="0">
              <a:solidFill>
                <a:srgbClr val="00B050"/>
              </a:solidFill>
            </a:endParaRPr>
          </a:p>
        </p:txBody>
      </p:sp>
      <p:sp>
        <p:nvSpPr>
          <p:cNvPr id="37" name="Textfeld 36"/>
          <p:cNvSpPr txBox="1"/>
          <p:nvPr/>
        </p:nvSpPr>
        <p:spPr>
          <a:xfrm>
            <a:off x="7892477" y="3837759"/>
            <a:ext cx="749003" cy="430887"/>
          </a:xfrm>
          <a:prstGeom prst="rect">
            <a:avLst/>
          </a:prstGeom>
        </p:spPr>
        <p:txBody>
          <a:bodyPr vert="horz" wrap="none" lIns="0" tIns="0" rIns="0" bIns="0" rtlCol="0">
            <a:spAutoFit/>
          </a:bodyPr>
          <a:lstStyle/>
          <a:p>
            <a:pPr marL="4763" algn="ctr"/>
            <a:r>
              <a:rPr lang="de-DE" sz="1400" b="1" dirty="0">
                <a:solidFill>
                  <a:srgbClr val="FF0000"/>
                </a:solidFill>
              </a:rPr>
              <a:t>is very </a:t>
            </a:r>
            <a:r>
              <a:rPr lang="de-DE" sz="1400" b="1" dirty="0" smtClean="0">
                <a:solidFill>
                  <a:srgbClr val="FF0000"/>
                </a:solidFill>
              </a:rPr>
              <a:t/>
            </a:r>
            <a:br>
              <a:rPr lang="de-DE" sz="1400" b="1" dirty="0" smtClean="0">
                <a:solidFill>
                  <a:srgbClr val="FF0000"/>
                </a:solidFill>
              </a:rPr>
            </a:br>
            <a:r>
              <a:rPr lang="de-DE" sz="1400" b="1" dirty="0" err="1" smtClean="0">
                <a:solidFill>
                  <a:srgbClr val="FF0000"/>
                </a:solidFill>
              </a:rPr>
              <a:t>disruptive</a:t>
            </a:r>
            <a:endParaRPr lang="de-DE" sz="1400" b="1" dirty="0" smtClean="0">
              <a:solidFill>
                <a:srgbClr val="FF0000"/>
              </a:solidFill>
            </a:endParaRPr>
          </a:p>
        </p:txBody>
      </p:sp>
      <p:grpSp>
        <p:nvGrpSpPr>
          <p:cNvPr id="38" name="Gruppieren 37"/>
          <p:cNvGrpSpPr/>
          <p:nvPr/>
        </p:nvGrpSpPr>
        <p:grpSpPr>
          <a:xfrm>
            <a:off x="318185" y="3215049"/>
            <a:ext cx="8360995" cy="677292"/>
            <a:chOff x="318185" y="2554323"/>
            <a:chExt cx="8360995" cy="677292"/>
          </a:xfrm>
        </p:grpSpPr>
        <p:sp>
          <p:nvSpPr>
            <p:cNvPr id="39" name="Rechteck 38"/>
            <p:cNvSpPr/>
            <p:nvPr/>
          </p:nvSpPr>
          <p:spPr bwMode="auto">
            <a:xfrm>
              <a:off x="7706998" y="2554323"/>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40" name="Rechteck 39"/>
            <p:cNvSpPr/>
            <p:nvPr/>
          </p:nvSpPr>
          <p:spPr bwMode="auto">
            <a:xfrm>
              <a:off x="7914104" y="2554323"/>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grpSp>
          <p:nvGrpSpPr>
            <p:cNvPr id="41" name="Gruppieren 40"/>
            <p:cNvGrpSpPr/>
            <p:nvPr/>
          </p:nvGrpSpPr>
          <p:grpSpPr>
            <a:xfrm>
              <a:off x="7965880" y="2656840"/>
              <a:ext cx="707769" cy="574775"/>
              <a:chOff x="7981120" y="2656840"/>
              <a:chExt cx="707769" cy="574775"/>
            </a:xfrm>
          </p:grpSpPr>
          <p:sp>
            <p:nvSpPr>
              <p:cNvPr id="46" name="Textfeld 45"/>
              <p:cNvSpPr txBox="1"/>
              <p:nvPr/>
            </p:nvSpPr>
            <p:spPr>
              <a:xfrm>
                <a:off x="7981120" y="2739172"/>
                <a:ext cx="630301" cy="492443"/>
              </a:xfrm>
              <a:prstGeom prst="rect">
                <a:avLst/>
              </a:prstGeom>
            </p:spPr>
            <p:txBody>
              <a:bodyPr vert="horz" wrap="none" lIns="0" tIns="0" rIns="0" bIns="0" rtlCol="0">
                <a:spAutoFit/>
              </a:bodyPr>
              <a:lstStyle/>
              <a:p>
                <a:pPr marL="4763"/>
                <a:r>
                  <a:rPr lang="de-DE" sz="3200" b="1" dirty="0" smtClean="0">
                    <a:solidFill>
                      <a:srgbClr val="FF0000"/>
                    </a:solidFill>
                  </a:rPr>
                  <a:t>100</a:t>
                </a:r>
              </a:p>
            </p:txBody>
          </p:sp>
          <p:cxnSp>
            <p:nvCxnSpPr>
              <p:cNvPr id="77" name="Gerade Verbindung 76"/>
              <p:cNvCxnSpPr/>
              <p:nvPr/>
            </p:nvCxnSpPr>
            <p:spPr>
              <a:xfrm>
                <a:off x="8688889"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42" name="Rechteck 41"/>
            <p:cNvSpPr/>
            <p:nvPr/>
          </p:nvSpPr>
          <p:spPr bwMode="auto">
            <a:xfrm>
              <a:off x="352742" y="2554323"/>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43" name="Gruppieren 42"/>
            <p:cNvGrpSpPr/>
            <p:nvPr/>
          </p:nvGrpSpPr>
          <p:grpSpPr>
            <a:xfrm>
              <a:off x="318185" y="2656840"/>
              <a:ext cx="213520" cy="574775"/>
              <a:chOff x="8646026" y="2656840"/>
              <a:chExt cx="213520" cy="574775"/>
            </a:xfrm>
          </p:grpSpPr>
          <p:sp>
            <p:nvSpPr>
              <p:cNvPr id="44" name="Textfeld 43"/>
              <p:cNvSpPr txBox="1"/>
              <p:nvPr/>
            </p:nvSpPr>
            <p:spPr>
              <a:xfrm>
                <a:off x="8646026" y="2739172"/>
                <a:ext cx="213520" cy="492443"/>
              </a:xfrm>
              <a:prstGeom prst="rect">
                <a:avLst/>
              </a:prstGeom>
            </p:spPr>
            <p:txBody>
              <a:bodyPr vert="horz" wrap="none" lIns="0" tIns="0" rIns="0" bIns="0" rtlCol="0">
                <a:spAutoFit/>
              </a:bodyPr>
              <a:lstStyle/>
              <a:p>
                <a:pPr marL="4763"/>
                <a:r>
                  <a:rPr lang="de-DE" sz="3200" b="1" dirty="0" smtClean="0">
                    <a:solidFill>
                      <a:srgbClr val="00B050"/>
                    </a:solidFill>
                  </a:rPr>
                  <a:t>0</a:t>
                </a:r>
              </a:p>
            </p:txBody>
          </p:sp>
          <p:cxnSp>
            <p:nvCxnSpPr>
              <p:cNvPr id="45" name="Gerade Verbindung 44"/>
              <p:cNvCxnSpPr/>
              <p:nvPr/>
            </p:nvCxnSpPr>
            <p:spPr>
              <a:xfrm>
                <a:off x="8681452"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91141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234000" y="248323"/>
            <a:ext cx="8002274" cy="841337"/>
          </a:xfrm>
        </p:spPr>
        <p:txBody>
          <a:bodyPr/>
          <a:lstStyle/>
          <a:p>
            <a:r>
              <a:rPr lang="de-DE" dirty="0"/>
              <a:t>Level </a:t>
            </a:r>
            <a:r>
              <a:rPr lang="de-DE" dirty="0" err="1" smtClean="0"/>
              <a:t>of</a:t>
            </a:r>
            <a:r>
              <a:rPr lang="de-DE" dirty="0" smtClean="0"/>
              <a:t> Disruption - Ranking </a:t>
            </a:r>
            <a:r>
              <a:rPr lang="de-DE" dirty="0" err="1" smtClean="0"/>
              <a:t>of</a:t>
            </a:r>
            <a:r>
              <a:rPr lang="de-DE" dirty="0" smtClean="0"/>
              <a:t> all Forms - Overview</a:t>
            </a:r>
            <a:endParaRPr lang="de-DE" dirty="0"/>
          </a:p>
        </p:txBody>
      </p:sp>
      <p:cxnSp>
        <p:nvCxnSpPr>
          <p:cNvPr id="86" name="Gerade Verbindung 85"/>
          <p:cNvCxnSpPr/>
          <p:nvPr/>
        </p:nvCxnSpPr>
        <p:spPr>
          <a:xfrm>
            <a:off x="2322219" y="1182179"/>
            <a:ext cx="0" cy="1368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grpSp>
        <p:nvGrpSpPr>
          <p:cNvPr id="31" name="Gruppieren 30"/>
          <p:cNvGrpSpPr/>
          <p:nvPr/>
        </p:nvGrpSpPr>
        <p:grpSpPr>
          <a:xfrm>
            <a:off x="1820380" y="891373"/>
            <a:ext cx="900000" cy="792000"/>
            <a:chOff x="1509210" y="864677"/>
            <a:chExt cx="900000" cy="792000"/>
          </a:xfrm>
        </p:grpSpPr>
        <p:pic>
          <p:nvPicPr>
            <p:cNvPr id="45" name="Picture 28" descr="C:\Users\doreen.watteroth\Downloads\01---News---Unobtrus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045" y="864677"/>
              <a:ext cx="856330" cy="720000"/>
            </a:xfrm>
            <a:prstGeom prst="rect">
              <a:avLst/>
            </a:prstGeom>
            <a:noFill/>
            <a:extLst>
              <a:ext uri="{909E8E84-426E-40dd-AFC4-6F175D3DCCD1}">
                <a14:hiddenFill xmlns:a14="http://schemas.microsoft.com/office/drawing/2010/main">
                  <a:solidFill>
                    <a:srgbClr val="FFFFFF"/>
                  </a:solidFill>
                </a14:hiddenFill>
              </a:ext>
            </a:extLst>
          </p:spPr>
        </p:pic>
        <p:sp>
          <p:nvSpPr>
            <p:cNvPr id="62" name="Rechteck 61"/>
            <p:cNvSpPr/>
            <p:nvPr/>
          </p:nvSpPr>
          <p:spPr bwMode="auto">
            <a:xfrm>
              <a:off x="1509210" y="1368677"/>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Ad Banner - </a:t>
              </a:r>
              <a:br>
                <a:rPr lang="de-DE" sz="1000" dirty="0" smtClean="0"/>
              </a:br>
              <a:r>
                <a:rPr lang="de-DE" sz="1000" dirty="0" smtClean="0"/>
                <a:t>Conservartive</a:t>
              </a:r>
              <a:endParaRPr lang="de-DE" sz="1000" dirty="0"/>
            </a:p>
          </p:txBody>
        </p:sp>
      </p:grpSp>
      <p:cxnSp>
        <p:nvCxnSpPr>
          <p:cNvPr id="87" name="Gerade Verbindung 86"/>
          <p:cNvCxnSpPr/>
          <p:nvPr/>
        </p:nvCxnSpPr>
        <p:spPr>
          <a:xfrm>
            <a:off x="3092925" y="2654035"/>
            <a:ext cx="0" cy="684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cxnSp>
        <p:nvCxnSpPr>
          <p:cNvPr id="88" name="Gerade Verbindung 87"/>
          <p:cNvCxnSpPr/>
          <p:nvPr/>
        </p:nvCxnSpPr>
        <p:spPr>
          <a:xfrm>
            <a:off x="6042194" y="2650911"/>
            <a:ext cx="0" cy="1152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grpSp>
        <p:nvGrpSpPr>
          <p:cNvPr id="6" name="Gruppieren 5"/>
          <p:cNvGrpSpPr/>
          <p:nvPr/>
        </p:nvGrpSpPr>
        <p:grpSpPr>
          <a:xfrm>
            <a:off x="5591405" y="2747899"/>
            <a:ext cx="900000" cy="958850"/>
            <a:chOff x="5591405" y="3114047"/>
            <a:chExt cx="900000" cy="958850"/>
          </a:xfrm>
        </p:grpSpPr>
        <p:pic>
          <p:nvPicPr>
            <p:cNvPr id="47" name="Picture 30" descr="C:\Users\doreen.watteroth\Downloads\03---News---Banne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692" y="3114047"/>
              <a:ext cx="743426" cy="720000"/>
            </a:xfrm>
            <a:prstGeom prst="rect">
              <a:avLst/>
            </a:prstGeom>
            <a:noFill/>
            <a:extLst>
              <a:ext uri="{909E8E84-426E-40dd-AFC4-6F175D3DCCD1}">
                <a14:hiddenFill xmlns:a14="http://schemas.microsoft.com/office/drawing/2010/main">
                  <a:solidFill>
                    <a:srgbClr val="FFFFFF"/>
                  </a:solidFill>
                </a14:hiddenFill>
              </a:ext>
            </a:extLst>
          </p:spPr>
        </p:pic>
        <p:sp>
          <p:nvSpPr>
            <p:cNvPr id="64" name="Rechteck 63"/>
            <p:cNvSpPr/>
            <p:nvPr/>
          </p:nvSpPr>
          <p:spPr bwMode="auto">
            <a:xfrm>
              <a:off x="5591405" y="3712897"/>
              <a:ext cx="900000" cy="360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Ad Banner </a:t>
              </a:r>
              <a:br>
                <a:rPr lang="de-DE" sz="1000" dirty="0"/>
              </a:br>
              <a:r>
                <a:rPr lang="de-DE" sz="1000" dirty="0"/>
                <a:t>Animated </a:t>
              </a:r>
              <a:r>
                <a:rPr lang="de-DE" sz="1000" dirty="0" smtClean="0"/>
                <a:t/>
              </a:r>
              <a:br>
                <a:rPr lang="de-DE" sz="1000" dirty="0" smtClean="0"/>
              </a:br>
              <a:r>
                <a:rPr lang="de-DE" sz="1000" dirty="0" smtClean="0"/>
                <a:t>Banner</a:t>
              </a:r>
              <a:endParaRPr lang="de-DE" sz="1000" dirty="0"/>
            </a:p>
          </p:txBody>
        </p:sp>
      </p:grpSp>
      <p:cxnSp>
        <p:nvCxnSpPr>
          <p:cNvPr id="89" name="Gerade Verbindung 88"/>
          <p:cNvCxnSpPr/>
          <p:nvPr/>
        </p:nvCxnSpPr>
        <p:spPr>
          <a:xfrm>
            <a:off x="6978914" y="2644327"/>
            <a:ext cx="0" cy="1692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grpSp>
        <p:nvGrpSpPr>
          <p:cNvPr id="5" name="Gruppieren 4"/>
          <p:cNvGrpSpPr/>
          <p:nvPr/>
        </p:nvGrpSpPr>
        <p:grpSpPr>
          <a:xfrm>
            <a:off x="6532242" y="3296245"/>
            <a:ext cx="900000" cy="916089"/>
            <a:chOff x="6538916" y="3296245"/>
            <a:chExt cx="900000" cy="916089"/>
          </a:xfrm>
        </p:grpSpPr>
        <p:pic>
          <p:nvPicPr>
            <p:cNvPr id="48" name="Picture 31" descr="C:\Users\doreen.watteroth\Downloads\04---News---All-Around.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8484" y="3296245"/>
              <a:ext cx="780864" cy="720000"/>
            </a:xfrm>
            <a:prstGeom prst="rect">
              <a:avLst/>
            </a:prstGeom>
            <a:noFill/>
            <a:extLst>
              <a:ext uri="{909E8E84-426E-40dd-AFC4-6F175D3DCCD1}">
                <a14:hiddenFill xmlns:a14="http://schemas.microsoft.com/office/drawing/2010/main">
                  <a:solidFill>
                    <a:srgbClr val="FFFFFF"/>
                  </a:solidFill>
                </a14:hiddenFill>
              </a:ext>
            </a:extLst>
          </p:spPr>
        </p:pic>
        <p:sp>
          <p:nvSpPr>
            <p:cNvPr id="65" name="Rechteck 64"/>
            <p:cNvSpPr/>
            <p:nvPr/>
          </p:nvSpPr>
          <p:spPr bwMode="auto">
            <a:xfrm>
              <a:off x="6538916" y="3924334"/>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Ad Banner - </a:t>
              </a:r>
              <a:br>
                <a:rPr lang="de-DE" sz="1000" dirty="0" smtClean="0"/>
              </a:br>
              <a:r>
                <a:rPr lang="de-DE" sz="1000" dirty="0" smtClean="0"/>
                <a:t>All </a:t>
              </a:r>
              <a:r>
                <a:rPr lang="de-DE" sz="1000" dirty="0"/>
                <a:t>Around</a:t>
              </a:r>
            </a:p>
          </p:txBody>
        </p:sp>
      </p:grpSp>
      <p:cxnSp>
        <p:nvCxnSpPr>
          <p:cNvPr id="90" name="Gerade Verbindung 89"/>
          <p:cNvCxnSpPr/>
          <p:nvPr/>
        </p:nvCxnSpPr>
        <p:spPr>
          <a:xfrm>
            <a:off x="6720380" y="1705262"/>
            <a:ext cx="0" cy="864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grpSp>
        <p:nvGrpSpPr>
          <p:cNvPr id="3" name="Gruppieren 2"/>
          <p:cNvGrpSpPr/>
          <p:nvPr/>
        </p:nvGrpSpPr>
        <p:grpSpPr>
          <a:xfrm>
            <a:off x="6276128" y="1764405"/>
            <a:ext cx="900000" cy="720000"/>
            <a:chOff x="6276128" y="1764405"/>
            <a:chExt cx="900000" cy="720000"/>
          </a:xfrm>
        </p:grpSpPr>
        <p:pic>
          <p:nvPicPr>
            <p:cNvPr id="54" name="Picture 3" descr="C:\Users\doreen.watteroth\Downloads\05---News---Popup.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8805" y="1764405"/>
              <a:ext cx="854647" cy="720000"/>
            </a:xfrm>
            <a:prstGeom prst="rect">
              <a:avLst/>
            </a:prstGeom>
            <a:noFill/>
            <a:extLst>
              <a:ext uri="{909E8E84-426E-40dd-AFC4-6F175D3DCCD1}">
                <a14:hiddenFill xmlns:a14="http://schemas.microsoft.com/office/drawing/2010/main">
                  <a:solidFill>
                    <a:srgbClr val="FFFFFF"/>
                  </a:solidFill>
                </a14:hiddenFill>
              </a:ext>
            </a:extLst>
          </p:spPr>
        </p:pic>
        <p:sp>
          <p:nvSpPr>
            <p:cNvPr id="66" name="Rechteck 65"/>
            <p:cNvSpPr/>
            <p:nvPr/>
          </p:nvSpPr>
          <p:spPr bwMode="auto">
            <a:xfrm>
              <a:off x="6276128" y="2268405"/>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Pop-up</a:t>
              </a:r>
            </a:p>
          </p:txBody>
        </p:sp>
      </p:grpSp>
      <p:cxnSp>
        <p:nvCxnSpPr>
          <p:cNvPr id="91" name="Gerade Verbindung 90"/>
          <p:cNvCxnSpPr/>
          <p:nvPr/>
        </p:nvCxnSpPr>
        <p:spPr>
          <a:xfrm>
            <a:off x="4938379" y="1480761"/>
            <a:ext cx="0" cy="111600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Lst>
        </p:spPr>
      </p:cxnSp>
      <p:grpSp>
        <p:nvGrpSpPr>
          <p:cNvPr id="10" name="Gruppieren 9"/>
          <p:cNvGrpSpPr/>
          <p:nvPr/>
        </p:nvGrpSpPr>
        <p:grpSpPr>
          <a:xfrm>
            <a:off x="4491982" y="1564655"/>
            <a:ext cx="900000" cy="898784"/>
            <a:chOff x="4491982" y="1564655"/>
            <a:chExt cx="900000" cy="898784"/>
          </a:xfrm>
        </p:grpSpPr>
        <p:pic>
          <p:nvPicPr>
            <p:cNvPr id="53" name="Picture 2" descr="C:\Users\doreen.watteroth\Downloads\06---Video---Unskippable-Video-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2548" y="1564655"/>
              <a:ext cx="878868" cy="720000"/>
            </a:xfrm>
            <a:prstGeom prst="rect">
              <a:avLst/>
            </a:prstGeom>
            <a:noFill/>
            <a:extLst>
              <a:ext uri="{909E8E84-426E-40dd-AFC4-6F175D3DCCD1}">
                <a14:hiddenFill xmlns:a14="http://schemas.microsoft.com/office/drawing/2010/main">
                  <a:solidFill>
                    <a:srgbClr val="FFFFFF"/>
                  </a:solidFill>
                </a14:hiddenFill>
              </a:ext>
            </a:extLst>
          </p:spPr>
        </p:pic>
        <p:sp>
          <p:nvSpPr>
            <p:cNvPr id="67" name="Rechteck 66"/>
            <p:cNvSpPr/>
            <p:nvPr/>
          </p:nvSpPr>
          <p:spPr bwMode="auto">
            <a:xfrm>
              <a:off x="4491982" y="2103439"/>
              <a:ext cx="900000" cy="360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Video Ad - </a:t>
              </a:r>
              <a:br>
                <a:rPr lang="de-DE" sz="1000" dirty="0" smtClean="0"/>
              </a:br>
              <a:r>
                <a:rPr lang="de-DE" sz="1000" dirty="0" smtClean="0"/>
                <a:t>Unskippable </a:t>
              </a:r>
              <a:br>
                <a:rPr lang="de-DE" sz="1000" dirty="0" smtClean="0"/>
              </a:br>
              <a:r>
                <a:rPr lang="de-DE" sz="1000" dirty="0" smtClean="0"/>
                <a:t>video</a:t>
              </a:r>
              <a:endParaRPr lang="de-DE" sz="1000" dirty="0"/>
            </a:p>
          </p:txBody>
        </p:sp>
      </p:grpSp>
      <p:sp>
        <p:nvSpPr>
          <p:cNvPr id="92" name="Textfeld 91"/>
          <p:cNvSpPr txBox="1"/>
          <p:nvPr/>
        </p:nvSpPr>
        <p:spPr>
          <a:xfrm>
            <a:off x="2106713" y="67257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008000"/>
                </a:solidFill>
              </a:rPr>
              <a:t>16.1</a:t>
            </a:r>
          </a:p>
        </p:txBody>
      </p:sp>
      <p:sp>
        <p:nvSpPr>
          <p:cNvPr id="93" name="Textfeld 92"/>
          <p:cNvSpPr txBox="1"/>
          <p:nvPr/>
        </p:nvSpPr>
        <p:spPr>
          <a:xfrm>
            <a:off x="2957887" y="351277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chemeClr val="accent2">
                    <a:lumMod val="75000"/>
                  </a:schemeClr>
                </a:solidFill>
              </a:rPr>
              <a:t>22.4</a:t>
            </a:r>
          </a:p>
        </p:txBody>
      </p:sp>
      <p:sp>
        <p:nvSpPr>
          <p:cNvPr id="94" name="Textfeld 93"/>
          <p:cNvSpPr txBox="1"/>
          <p:nvPr/>
        </p:nvSpPr>
        <p:spPr>
          <a:xfrm>
            <a:off x="4774712" y="1338731"/>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chemeClr val="accent1"/>
                </a:solidFill>
              </a:rPr>
              <a:t>37.4</a:t>
            </a:r>
          </a:p>
        </p:txBody>
      </p:sp>
      <p:sp>
        <p:nvSpPr>
          <p:cNvPr id="95" name="Textfeld 94"/>
          <p:cNvSpPr txBox="1"/>
          <p:nvPr/>
        </p:nvSpPr>
        <p:spPr>
          <a:xfrm>
            <a:off x="5875121" y="3712730"/>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FF0000"/>
                </a:solidFill>
              </a:rPr>
              <a:t>46.4</a:t>
            </a:r>
          </a:p>
        </p:txBody>
      </p:sp>
      <p:sp>
        <p:nvSpPr>
          <p:cNvPr id="96" name="Textfeld 95"/>
          <p:cNvSpPr txBox="1"/>
          <p:nvPr/>
        </p:nvSpPr>
        <p:spPr>
          <a:xfrm>
            <a:off x="6817000" y="4216243"/>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FF0000"/>
                </a:solidFill>
              </a:rPr>
              <a:t>54.1</a:t>
            </a:r>
          </a:p>
        </p:txBody>
      </p:sp>
      <p:sp>
        <p:nvSpPr>
          <p:cNvPr id="97" name="Textfeld 96"/>
          <p:cNvSpPr txBox="1"/>
          <p:nvPr/>
        </p:nvSpPr>
        <p:spPr>
          <a:xfrm>
            <a:off x="6557397" y="154271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FF0000"/>
                </a:solidFill>
              </a:rPr>
              <a:t>52.0</a:t>
            </a:r>
          </a:p>
        </p:txBody>
      </p:sp>
      <p:cxnSp>
        <p:nvCxnSpPr>
          <p:cNvPr id="98" name="Gerade Verbindung 97"/>
          <p:cNvCxnSpPr/>
          <p:nvPr/>
        </p:nvCxnSpPr>
        <p:spPr>
          <a:xfrm>
            <a:off x="2582086" y="1913914"/>
            <a:ext cx="0" cy="684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grpSp>
        <p:nvGrpSpPr>
          <p:cNvPr id="16" name="Gruppieren 15"/>
          <p:cNvGrpSpPr/>
          <p:nvPr/>
        </p:nvGrpSpPr>
        <p:grpSpPr>
          <a:xfrm>
            <a:off x="2463681" y="1787705"/>
            <a:ext cx="900000" cy="720000"/>
            <a:chOff x="2477029" y="1348246"/>
            <a:chExt cx="900000" cy="720000"/>
          </a:xfrm>
        </p:grpSpPr>
        <p:pic>
          <p:nvPicPr>
            <p:cNvPr id="56" name="Picture 3" descr="C:\Users\doreen.watteroth\Downloads\08---News---Text-Ad-Belo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4624" y="1348246"/>
              <a:ext cx="724810" cy="720000"/>
            </a:xfrm>
            <a:prstGeom prst="rect">
              <a:avLst/>
            </a:prstGeom>
            <a:noFill/>
            <a:extLst>
              <a:ext uri="{909E8E84-426E-40dd-AFC4-6F175D3DCCD1}">
                <a14:hiddenFill xmlns:a14="http://schemas.microsoft.com/office/drawing/2010/main">
                  <a:solidFill>
                    <a:srgbClr val="FFFFFF"/>
                  </a:solidFill>
                </a14:hiddenFill>
              </a:ext>
            </a:extLst>
          </p:spPr>
        </p:pic>
        <p:sp>
          <p:nvSpPr>
            <p:cNvPr id="68" name="Rechteck 67"/>
            <p:cNvSpPr/>
            <p:nvPr/>
          </p:nvSpPr>
          <p:spPr bwMode="auto">
            <a:xfrm>
              <a:off x="2477029" y="1852246"/>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Below</a:t>
              </a:r>
              <a:endParaRPr lang="de-DE" sz="1000" dirty="0"/>
            </a:p>
          </p:txBody>
        </p:sp>
      </p:grpSp>
      <p:sp>
        <p:nvSpPr>
          <p:cNvPr id="99" name="Textfeld 98"/>
          <p:cNvSpPr txBox="1"/>
          <p:nvPr/>
        </p:nvSpPr>
        <p:spPr>
          <a:xfrm>
            <a:off x="2750014" y="156465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008000"/>
                </a:solidFill>
              </a:rPr>
              <a:t>18.2</a:t>
            </a:r>
          </a:p>
        </p:txBody>
      </p:sp>
      <p:cxnSp>
        <p:nvCxnSpPr>
          <p:cNvPr id="100" name="Gerade Verbindung 99"/>
          <p:cNvCxnSpPr/>
          <p:nvPr/>
        </p:nvCxnSpPr>
        <p:spPr>
          <a:xfrm>
            <a:off x="3405047" y="1763343"/>
            <a:ext cx="0" cy="792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sp>
        <p:nvSpPr>
          <p:cNvPr id="101" name="Textfeld 100"/>
          <p:cNvSpPr txBox="1"/>
          <p:nvPr/>
        </p:nvSpPr>
        <p:spPr>
          <a:xfrm>
            <a:off x="3606518" y="122504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chemeClr val="accent2">
                    <a:lumMod val="75000"/>
                  </a:schemeClr>
                </a:solidFill>
              </a:rPr>
              <a:t>24.9</a:t>
            </a:r>
          </a:p>
        </p:txBody>
      </p:sp>
      <p:cxnSp>
        <p:nvCxnSpPr>
          <p:cNvPr id="103" name="Gerade Verbindung 102"/>
          <p:cNvCxnSpPr/>
          <p:nvPr/>
        </p:nvCxnSpPr>
        <p:spPr>
          <a:xfrm>
            <a:off x="2311327" y="2654035"/>
            <a:ext cx="0" cy="684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grpSp>
        <p:nvGrpSpPr>
          <p:cNvPr id="13" name="Gruppieren 12"/>
          <p:cNvGrpSpPr/>
          <p:nvPr/>
        </p:nvGrpSpPr>
        <p:grpSpPr>
          <a:xfrm>
            <a:off x="1445444" y="2701364"/>
            <a:ext cx="900000" cy="792000"/>
            <a:chOff x="1445444" y="2918941"/>
            <a:chExt cx="900000" cy="792000"/>
          </a:xfrm>
        </p:grpSpPr>
        <p:pic>
          <p:nvPicPr>
            <p:cNvPr id="55" name="Picture 2" descr="C:\Users\doreen.watteroth\Downloads\10---News---Text-Ad-Next-T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7279" y="2918941"/>
              <a:ext cx="856330" cy="720000"/>
            </a:xfrm>
            <a:prstGeom prst="rect">
              <a:avLst/>
            </a:prstGeom>
            <a:noFill/>
            <a:extLst>
              <a:ext uri="{909E8E84-426E-40dd-AFC4-6F175D3DCCD1}">
                <a14:hiddenFill xmlns:a14="http://schemas.microsoft.com/office/drawing/2010/main">
                  <a:solidFill>
                    <a:srgbClr val="FFFFFF"/>
                  </a:solidFill>
                </a14:hiddenFill>
              </a:ext>
            </a:extLst>
          </p:spPr>
        </p:pic>
        <p:sp>
          <p:nvSpPr>
            <p:cNvPr id="70" name="Rechteck 69"/>
            <p:cNvSpPr/>
            <p:nvPr/>
          </p:nvSpPr>
          <p:spPr bwMode="auto">
            <a:xfrm>
              <a:off x="1445444" y="3422941"/>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a:t>
              </a:r>
              <a:br>
                <a:rPr lang="de-DE" sz="1000" dirty="0" smtClean="0"/>
              </a:br>
              <a:r>
                <a:rPr lang="de-DE" sz="1000" dirty="0" smtClean="0"/>
                <a:t>Next </a:t>
              </a:r>
              <a:r>
                <a:rPr lang="de-DE" sz="1000" dirty="0"/>
                <a:t>To</a:t>
              </a:r>
            </a:p>
          </p:txBody>
        </p:sp>
      </p:grpSp>
      <p:sp>
        <p:nvSpPr>
          <p:cNvPr id="105" name="Textfeld 104"/>
          <p:cNvSpPr txBox="1"/>
          <p:nvPr/>
        </p:nvSpPr>
        <p:spPr>
          <a:xfrm>
            <a:off x="1731336" y="351277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008000"/>
                </a:solidFill>
              </a:rPr>
              <a:t>16.0</a:t>
            </a:r>
          </a:p>
        </p:txBody>
      </p:sp>
      <p:cxnSp>
        <p:nvCxnSpPr>
          <p:cNvPr id="106" name="Gerade Verbindung 105"/>
          <p:cNvCxnSpPr/>
          <p:nvPr/>
        </p:nvCxnSpPr>
        <p:spPr>
          <a:xfrm>
            <a:off x="3842603" y="2658819"/>
            <a:ext cx="0" cy="720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grpSp>
        <p:nvGrpSpPr>
          <p:cNvPr id="15" name="Gruppieren 14"/>
          <p:cNvGrpSpPr/>
          <p:nvPr/>
        </p:nvGrpSpPr>
        <p:grpSpPr>
          <a:xfrm>
            <a:off x="3559770" y="2704930"/>
            <a:ext cx="900000" cy="720000"/>
            <a:chOff x="3686576" y="3070640"/>
            <a:chExt cx="900000" cy="720000"/>
          </a:xfrm>
        </p:grpSpPr>
        <p:pic>
          <p:nvPicPr>
            <p:cNvPr id="59" name="Picture 3" descr="C:\Users\doreen.watteroth\Downloads\11---Native---Hidden-Native-Ad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23330" y="3070640"/>
              <a:ext cx="626492" cy="720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hteck 70"/>
            <p:cNvSpPr/>
            <p:nvPr/>
          </p:nvSpPr>
          <p:spPr bwMode="auto">
            <a:xfrm>
              <a:off x="3686576" y="3574640"/>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Hidden Native</a:t>
              </a:r>
            </a:p>
          </p:txBody>
        </p:sp>
      </p:grpSp>
      <p:sp>
        <p:nvSpPr>
          <p:cNvPr id="107" name="Textfeld 106"/>
          <p:cNvSpPr txBox="1"/>
          <p:nvPr/>
        </p:nvSpPr>
        <p:spPr>
          <a:xfrm>
            <a:off x="3845836" y="3435334"/>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chemeClr val="accent2">
                    <a:lumMod val="75000"/>
                  </a:schemeClr>
                </a:solidFill>
              </a:rPr>
              <a:t>28.5</a:t>
            </a:r>
          </a:p>
        </p:txBody>
      </p:sp>
      <p:cxnSp>
        <p:nvCxnSpPr>
          <p:cNvPr id="109" name="Gerade Verbindung 108"/>
          <p:cNvCxnSpPr/>
          <p:nvPr/>
        </p:nvCxnSpPr>
        <p:spPr>
          <a:xfrm>
            <a:off x="3418109" y="2657442"/>
            <a:ext cx="0" cy="1548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grpSp>
        <p:nvGrpSpPr>
          <p:cNvPr id="14" name="Gruppieren 13"/>
          <p:cNvGrpSpPr/>
          <p:nvPr/>
        </p:nvGrpSpPr>
        <p:grpSpPr>
          <a:xfrm>
            <a:off x="2970056" y="3726771"/>
            <a:ext cx="900000" cy="720000"/>
            <a:chOff x="2970056" y="3706749"/>
            <a:chExt cx="900000" cy="720000"/>
          </a:xfrm>
        </p:grpSpPr>
        <p:pic>
          <p:nvPicPr>
            <p:cNvPr id="60" name="Picture 4" descr="C:\Users\doreen.watteroth\Downloads\12---Twitter---Subtle-Native-Tweet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69927" y="3706749"/>
              <a:ext cx="700258" cy="720000"/>
            </a:xfrm>
            <a:prstGeom prst="rect">
              <a:avLst/>
            </a:prstGeom>
            <a:noFill/>
            <a:extLst>
              <a:ext uri="{909E8E84-426E-40dd-AFC4-6F175D3DCCD1}">
                <a14:hiddenFill xmlns:a14="http://schemas.microsoft.com/office/drawing/2010/main">
                  <a:solidFill>
                    <a:srgbClr val="FFFFFF"/>
                  </a:solidFill>
                </a14:hiddenFill>
              </a:ext>
            </a:extLst>
          </p:spPr>
        </p:pic>
        <p:sp>
          <p:nvSpPr>
            <p:cNvPr id="72" name="Rechteck 71"/>
            <p:cNvSpPr/>
            <p:nvPr/>
          </p:nvSpPr>
          <p:spPr bwMode="auto">
            <a:xfrm>
              <a:off x="2970056" y="4137189"/>
              <a:ext cx="900000" cy="28956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err="1" smtClean="0"/>
                <a:t>subtle</a:t>
              </a:r>
              <a:r>
                <a:rPr lang="de-DE" sz="1000" dirty="0" smtClean="0"/>
                <a:t> </a:t>
              </a:r>
              <a:br>
                <a:rPr lang="de-DE" sz="1000" dirty="0" smtClean="0"/>
              </a:br>
              <a:r>
                <a:rPr lang="de-DE" sz="1000" dirty="0" smtClean="0"/>
                <a:t>Native </a:t>
              </a:r>
              <a:r>
                <a:rPr lang="de-DE" sz="1000" dirty="0"/>
                <a:t>Tweets</a:t>
              </a:r>
            </a:p>
          </p:txBody>
        </p:sp>
      </p:grpSp>
      <p:cxnSp>
        <p:nvCxnSpPr>
          <p:cNvPr id="111" name="Gerade Verbindung 110"/>
          <p:cNvCxnSpPr/>
          <p:nvPr/>
        </p:nvCxnSpPr>
        <p:spPr>
          <a:xfrm>
            <a:off x="1955069" y="2191145"/>
            <a:ext cx="0" cy="396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grpSp>
        <p:nvGrpSpPr>
          <p:cNvPr id="32" name="Gruppieren 31"/>
          <p:cNvGrpSpPr/>
          <p:nvPr/>
        </p:nvGrpSpPr>
        <p:grpSpPr>
          <a:xfrm>
            <a:off x="1127498" y="1733716"/>
            <a:ext cx="900000" cy="792000"/>
            <a:chOff x="1127498" y="1620258"/>
            <a:chExt cx="900000" cy="792000"/>
          </a:xfrm>
        </p:grpSpPr>
        <p:pic>
          <p:nvPicPr>
            <p:cNvPr id="58" name="Picture 2" descr="C:\Users\doreen.watteroth\Downloads\14---Search---Low-quantity.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0546" y="1620258"/>
              <a:ext cx="773905" cy="720000"/>
            </a:xfrm>
            <a:prstGeom prst="rect">
              <a:avLst/>
            </a:prstGeom>
            <a:noFill/>
            <a:extLst>
              <a:ext uri="{909E8E84-426E-40dd-AFC4-6F175D3DCCD1}">
                <a14:hiddenFill xmlns:a14="http://schemas.microsoft.com/office/drawing/2010/main">
                  <a:solidFill>
                    <a:srgbClr val="FFFFFF"/>
                  </a:solidFill>
                </a14:hiddenFill>
              </a:ext>
            </a:extLst>
          </p:spPr>
        </p:pic>
        <p:sp>
          <p:nvSpPr>
            <p:cNvPr id="74" name="Rechteck 73"/>
            <p:cNvSpPr/>
            <p:nvPr/>
          </p:nvSpPr>
          <p:spPr bwMode="auto">
            <a:xfrm>
              <a:off x="1127498" y="2124258"/>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Search Ad - </a:t>
              </a:r>
              <a:br>
                <a:rPr lang="de-DE" sz="1000" dirty="0" smtClean="0"/>
              </a:br>
              <a:r>
                <a:rPr lang="de-DE" sz="1000" dirty="0" smtClean="0"/>
                <a:t>Low </a:t>
              </a:r>
              <a:r>
                <a:rPr lang="de-DE" sz="1000" dirty="0" err="1" smtClean="0"/>
                <a:t>Quantity</a:t>
              </a:r>
              <a:endParaRPr lang="de-DE" sz="1000" dirty="0"/>
            </a:p>
          </p:txBody>
        </p:sp>
      </p:grpSp>
      <p:sp>
        <p:nvSpPr>
          <p:cNvPr id="113" name="Textfeld 112"/>
          <p:cNvSpPr txBox="1"/>
          <p:nvPr/>
        </p:nvSpPr>
        <p:spPr>
          <a:xfrm>
            <a:off x="1413831" y="150595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008000"/>
                </a:solidFill>
              </a:rPr>
              <a:t>13.1</a:t>
            </a:r>
          </a:p>
        </p:txBody>
      </p:sp>
      <p:cxnSp>
        <p:nvCxnSpPr>
          <p:cNvPr id="114" name="Gerade Verbindung 113"/>
          <p:cNvCxnSpPr/>
          <p:nvPr/>
        </p:nvCxnSpPr>
        <p:spPr>
          <a:xfrm>
            <a:off x="2345444" y="2654759"/>
            <a:ext cx="0" cy="1620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grpSp>
        <p:nvGrpSpPr>
          <p:cNvPr id="12" name="Gruppieren 11"/>
          <p:cNvGrpSpPr/>
          <p:nvPr/>
        </p:nvGrpSpPr>
        <p:grpSpPr>
          <a:xfrm>
            <a:off x="2011169" y="3627141"/>
            <a:ext cx="900000" cy="765304"/>
            <a:chOff x="1897711" y="3893866"/>
            <a:chExt cx="900000" cy="765304"/>
          </a:xfrm>
        </p:grpSpPr>
        <p:pic>
          <p:nvPicPr>
            <p:cNvPr id="61" name="Picture 5" descr="C:\Users\doreen.watteroth\Downloads\13---Search---High-quantit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68201" y="3893866"/>
              <a:ext cx="759021" cy="720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hteck 72"/>
            <p:cNvSpPr/>
            <p:nvPr/>
          </p:nvSpPr>
          <p:spPr bwMode="auto">
            <a:xfrm>
              <a:off x="1897711" y="4371170"/>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Search Ad - </a:t>
              </a:r>
            </a:p>
            <a:p>
              <a:pPr algn="ctr">
                <a:lnSpc>
                  <a:spcPct val="80000"/>
                </a:lnSpc>
              </a:pPr>
              <a:r>
                <a:rPr lang="de-DE" sz="1000" dirty="0" smtClean="0"/>
                <a:t>High </a:t>
              </a:r>
              <a:r>
                <a:rPr lang="de-DE" sz="1000" dirty="0" err="1" smtClean="0"/>
                <a:t>Quantity</a:t>
              </a:r>
              <a:endParaRPr lang="de-DE" sz="1000" dirty="0"/>
            </a:p>
          </p:txBody>
        </p:sp>
      </p:grpSp>
      <p:sp>
        <p:nvSpPr>
          <p:cNvPr id="116" name="Textfeld 115"/>
          <p:cNvSpPr txBox="1"/>
          <p:nvPr/>
        </p:nvSpPr>
        <p:spPr>
          <a:xfrm>
            <a:off x="2295235" y="4408294"/>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rgbClr val="008000"/>
                </a:solidFill>
              </a:rPr>
              <a:t>16.3</a:t>
            </a:r>
          </a:p>
        </p:txBody>
      </p:sp>
      <p:grpSp>
        <p:nvGrpSpPr>
          <p:cNvPr id="33" name="Gruppieren 32"/>
          <p:cNvGrpSpPr/>
          <p:nvPr/>
        </p:nvGrpSpPr>
        <p:grpSpPr>
          <a:xfrm>
            <a:off x="3320185" y="1453408"/>
            <a:ext cx="900000" cy="792000"/>
            <a:chOff x="3320185" y="1620258"/>
            <a:chExt cx="900000" cy="792000"/>
          </a:xfrm>
        </p:grpSpPr>
        <p:pic>
          <p:nvPicPr>
            <p:cNvPr id="57" name="Picture 4" descr="C:\Users\doreen.watteroth\Downloads\09---News---Text-Ad-In-Betwee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89342" y="1620258"/>
              <a:ext cx="761686" cy="720000"/>
            </a:xfrm>
            <a:prstGeom prst="rect">
              <a:avLst/>
            </a:prstGeom>
            <a:noFill/>
            <a:extLst>
              <a:ext uri="{909E8E84-426E-40dd-AFC4-6F175D3DCCD1}">
                <a14:hiddenFill xmlns:a14="http://schemas.microsoft.com/office/drawing/2010/main">
                  <a:solidFill>
                    <a:srgbClr val="FFFFFF"/>
                  </a:solidFill>
                </a14:hiddenFill>
              </a:ext>
            </a:extLst>
          </p:spPr>
        </p:pic>
        <p:sp>
          <p:nvSpPr>
            <p:cNvPr id="69" name="Rechteck 68"/>
            <p:cNvSpPr/>
            <p:nvPr/>
          </p:nvSpPr>
          <p:spPr bwMode="auto">
            <a:xfrm>
              <a:off x="3320185" y="2124258"/>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a:t>
              </a:r>
              <a:br>
                <a:rPr lang="de-DE" sz="1000" dirty="0" smtClean="0"/>
              </a:br>
              <a:r>
                <a:rPr lang="de-DE" sz="1000" dirty="0" smtClean="0"/>
                <a:t>Between</a:t>
              </a:r>
              <a:endParaRPr lang="de-DE" sz="1000" dirty="0"/>
            </a:p>
          </p:txBody>
        </p:sp>
      </p:grpSp>
      <p:pic>
        <p:nvPicPr>
          <p:cNvPr id="46" name="Picture 29" descr="C:\Users\doreen.watteroth\Downloads\02---News---Obtrusiv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86682" y="2702941"/>
            <a:ext cx="861430" cy="720000"/>
          </a:xfrm>
          <a:prstGeom prst="rect">
            <a:avLst/>
          </a:prstGeom>
          <a:noFill/>
          <a:extLst>
            <a:ext uri="{909E8E84-426E-40dd-AFC4-6F175D3DCCD1}">
              <a14:hiddenFill xmlns:a14="http://schemas.microsoft.com/office/drawing/2010/main">
                <a:solidFill>
                  <a:srgbClr val="FFFFFF"/>
                </a:solidFill>
              </a14:hiddenFill>
            </a:ext>
          </a:extLst>
        </p:spPr>
      </p:pic>
      <p:sp>
        <p:nvSpPr>
          <p:cNvPr id="63" name="Rechteck 62"/>
          <p:cNvSpPr/>
          <p:nvPr/>
        </p:nvSpPr>
        <p:spPr bwMode="auto">
          <a:xfrm>
            <a:off x="2467397" y="3206940"/>
            <a:ext cx="900000" cy="336115"/>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Ad Banner </a:t>
            </a:r>
            <a:br>
              <a:rPr lang="de-DE" sz="1000" dirty="0"/>
            </a:br>
            <a:r>
              <a:rPr lang="de-DE" sz="1000" dirty="0"/>
              <a:t>Attention </a:t>
            </a:r>
            <a:r>
              <a:rPr lang="de-DE" sz="1000" dirty="0" smtClean="0"/>
              <a:t/>
            </a:r>
            <a:br>
              <a:rPr lang="de-DE" sz="1000" dirty="0" smtClean="0"/>
            </a:br>
            <a:r>
              <a:rPr lang="de-DE" sz="1000" dirty="0" smtClean="0"/>
              <a:t>Grabbing</a:t>
            </a:r>
            <a:endParaRPr lang="de-DE" sz="1000" dirty="0"/>
          </a:p>
        </p:txBody>
      </p:sp>
      <p:grpSp>
        <p:nvGrpSpPr>
          <p:cNvPr id="142" name="Gruppieren 141"/>
          <p:cNvGrpSpPr/>
          <p:nvPr/>
        </p:nvGrpSpPr>
        <p:grpSpPr>
          <a:xfrm>
            <a:off x="318185" y="2554323"/>
            <a:ext cx="8677722" cy="677292"/>
            <a:chOff x="318185" y="2554323"/>
            <a:chExt cx="8677722" cy="677292"/>
          </a:xfrm>
        </p:grpSpPr>
        <p:sp>
          <p:nvSpPr>
            <p:cNvPr id="8" name="Rechteck 7"/>
            <p:cNvSpPr/>
            <p:nvPr/>
          </p:nvSpPr>
          <p:spPr bwMode="auto">
            <a:xfrm>
              <a:off x="7706998" y="2554323"/>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9" name="Rechteck 8"/>
            <p:cNvSpPr/>
            <p:nvPr/>
          </p:nvSpPr>
          <p:spPr bwMode="auto">
            <a:xfrm>
              <a:off x="7914104" y="2554323"/>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grpSp>
          <p:nvGrpSpPr>
            <p:cNvPr id="18" name="Gruppieren 17"/>
            <p:cNvGrpSpPr/>
            <p:nvPr/>
          </p:nvGrpSpPr>
          <p:grpSpPr>
            <a:xfrm>
              <a:off x="8365606" y="2656840"/>
              <a:ext cx="630301" cy="574775"/>
              <a:chOff x="8380846" y="2656840"/>
              <a:chExt cx="630301" cy="574775"/>
            </a:xfrm>
          </p:grpSpPr>
          <p:sp>
            <p:nvSpPr>
              <p:cNvPr id="7" name="Textfeld 6"/>
              <p:cNvSpPr txBox="1"/>
              <p:nvPr/>
            </p:nvSpPr>
            <p:spPr>
              <a:xfrm>
                <a:off x="8380846" y="2739172"/>
                <a:ext cx="630301" cy="492443"/>
              </a:xfrm>
              <a:prstGeom prst="rect">
                <a:avLst/>
              </a:prstGeom>
            </p:spPr>
            <p:txBody>
              <a:bodyPr vert="horz" wrap="none" lIns="0" tIns="0" rIns="0" bIns="0" rtlCol="0">
                <a:spAutoFit/>
              </a:bodyPr>
              <a:lstStyle/>
              <a:p>
                <a:pPr marL="4763"/>
                <a:r>
                  <a:rPr lang="de-DE" sz="3200" b="1" dirty="0" smtClean="0">
                    <a:solidFill>
                      <a:srgbClr val="FF0000"/>
                    </a:solidFill>
                  </a:rPr>
                  <a:t>100</a:t>
                </a:r>
              </a:p>
            </p:txBody>
          </p:sp>
          <p:cxnSp>
            <p:nvCxnSpPr>
              <p:cNvPr id="11" name="Gerade Verbindung 10"/>
              <p:cNvCxnSpPr/>
              <p:nvPr/>
            </p:nvCxnSpPr>
            <p:spPr>
              <a:xfrm>
                <a:off x="8688889"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7" name="Rechteck 16"/>
            <p:cNvSpPr/>
            <p:nvPr/>
          </p:nvSpPr>
          <p:spPr bwMode="auto">
            <a:xfrm>
              <a:off x="352742" y="2554323"/>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40" name="Gruppieren 39"/>
            <p:cNvGrpSpPr/>
            <p:nvPr/>
          </p:nvGrpSpPr>
          <p:grpSpPr>
            <a:xfrm>
              <a:off x="318185" y="2656840"/>
              <a:ext cx="213520" cy="574775"/>
              <a:chOff x="8646026" y="2656840"/>
              <a:chExt cx="213520" cy="574775"/>
            </a:xfrm>
          </p:grpSpPr>
          <p:sp>
            <p:nvSpPr>
              <p:cNvPr id="41" name="Textfeld 40"/>
              <p:cNvSpPr txBox="1"/>
              <p:nvPr/>
            </p:nvSpPr>
            <p:spPr>
              <a:xfrm>
                <a:off x="8646026" y="2739172"/>
                <a:ext cx="213520" cy="492443"/>
              </a:xfrm>
              <a:prstGeom prst="rect">
                <a:avLst/>
              </a:prstGeom>
            </p:spPr>
            <p:txBody>
              <a:bodyPr vert="horz" wrap="none" lIns="0" tIns="0" rIns="0" bIns="0" rtlCol="0">
                <a:spAutoFit/>
              </a:bodyPr>
              <a:lstStyle/>
              <a:p>
                <a:pPr marL="4763"/>
                <a:r>
                  <a:rPr lang="de-DE" sz="3200" b="1" dirty="0" smtClean="0">
                    <a:solidFill>
                      <a:srgbClr val="00B050"/>
                    </a:solidFill>
                  </a:rPr>
                  <a:t>0</a:t>
                </a:r>
              </a:p>
            </p:txBody>
          </p:sp>
          <p:cxnSp>
            <p:nvCxnSpPr>
              <p:cNvPr id="42" name="Gerade Verbindung 41"/>
              <p:cNvCxnSpPr/>
              <p:nvPr/>
            </p:nvCxnSpPr>
            <p:spPr>
              <a:xfrm>
                <a:off x="8681452"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sp>
        <p:nvSpPr>
          <p:cNvPr id="144" name="Textfeld 143"/>
          <p:cNvSpPr txBox="1"/>
          <p:nvPr/>
        </p:nvSpPr>
        <p:spPr>
          <a:xfrm>
            <a:off x="36151" y="3183707"/>
            <a:ext cx="749003" cy="646331"/>
          </a:xfrm>
          <a:prstGeom prst="rect">
            <a:avLst/>
          </a:prstGeom>
        </p:spPr>
        <p:txBody>
          <a:bodyPr vert="horz" wrap="none" lIns="0" tIns="0" rIns="0" bIns="0" rtlCol="0">
            <a:spAutoFit/>
          </a:bodyPr>
          <a:lstStyle/>
          <a:p>
            <a:pPr marL="4763" algn="ctr"/>
            <a:r>
              <a:rPr lang="de-DE" sz="1400" b="1" dirty="0">
                <a:solidFill>
                  <a:srgbClr val="00B050"/>
                </a:solidFill>
              </a:rPr>
              <a:t>isn't' </a:t>
            </a:r>
            <a:r>
              <a:rPr lang="de-DE" sz="1400" b="1" dirty="0" smtClean="0">
                <a:solidFill>
                  <a:srgbClr val="00B050"/>
                </a:solidFill>
              </a:rPr>
              <a:t/>
            </a:r>
            <a:br>
              <a:rPr lang="de-DE" sz="1400" b="1" dirty="0" smtClean="0">
                <a:solidFill>
                  <a:srgbClr val="00B050"/>
                </a:solidFill>
              </a:rPr>
            </a:br>
            <a:r>
              <a:rPr lang="de-DE" sz="1400" b="1" dirty="0" err="1" smtClean="0">
                <a:solidFill>
                  <a:srgbClr val="00B050"/>
                </a:solidFill>
              </a:rPr>
              <a:t>disruptive</a:t>
            </a:r>
            <a:r>
              <a:rPr lang="de-DE" sz="1400" b="1" dirty="0" smtClean="0">
                <a:solidFill>
                  <a:srgbClr val="00B050"/>
                </a:solidFill>
              </a:rPr>
              <a:t> </a:t>
            </a:r>
            <a:br>
              <a:rPr lang="de-DE" sz="1400" b="1" dirty="0" smtClean="0">
                <a:solidFill>
                  <a:srgbClr val="00B050"/>
                </a:solidFill>
              </a:rPr>
            </a:br>
            <a:r>
              <a:rPr lang="de-DE" sz="1400" b="1" dirty="0" smtClean="0">
                <a:solidFill>
                  <a:srgbClr val="00B050"/>
                </a:solidFill>
              </a:rPr>
              <a:t>at </a:t>
            </a:r>
            <a:r>
              <a:rPr lang="de-DE" sz="1400" b="1" dirty="0">
                <a:solidFill>
                  <a:srgbClr val="00B050"/>
                </a:solidFill>
              </a:rPr>
              <a:t>all</a:t>
            </a:r>
            <a:endParaRPr lang="de-DE" sz="1400" b="1" dirty="0" smtClean="0">
              <a:solidFill>
                <a:srgbClr val="00B050"/>
              </a:solidFill>
            </a:endParaRPr>
          </a:p>
        </p:txBody>
      </p:sp>
      <p:sp>
        <p:nvSpPr>
          <p:cNvPr id="145" name="Textfeld 144"/>
          <p:cNvSpPr txBox="1"/>
          <p:nvPr/>
        </p:nvSpPr>
        <p:spPr>
          <a:xfrm>
            <a:off x="8292527" y="3183707"/>
            <a:ext cx="749003" cy="430887"/>
          </a:xfrm>
          <a:prstGeom prst="rect">
            <a:avLst/>
          </a:prstGeom>
        </p:spPr>
        <p:txBody>
          <a:bodyPr vert="horz" wrap="none" lIns="0" tIns="0" rIns="0" bIns="0" rtlCol="0">
            <a:spAutoFit/>
          </a:bodyPr>
          <a:lstStyle/>
          <a:p>
            <a:pPr marL="4763" algn="ctr"/>
            <a:r>
              <a:rPr lang="de-DE" sz="1400" b="1" dirty="0">
                <a:solidFill>
                  <a:srgbClr val="FF0000"/>
                </a:solidFill>
              </a:rPr>
              <a:t>is very </a:t>
            </a:r>
            <a:r>
              <a:rPr lang="de-DE" sz="1400" b="1" dirty="0" smtClean="0">
                <a:solidFill>
                  <a:srgbClr val="FF0000"/>
                </a:solidFill>
              </a:rPr>
              <a:t/>
            </a:r>
            <a:br>
              <a:rPr lang="de-DE" sz="1400" b="1" dirty="0" smtClean="0">
                <a:solidFill>
                  <a:srgbClr val="FF0000"/>
                </a:solidFill>
              </a:rPr>
            </a:br>
            <a:r>
              <a:rPr lang="de-DE" sz="1400" b="1" dirty="0" err="1" smtClean="0">
                <a:solidFill>
                  <a:srgbClr val="FF0000"/>
                </a:solidFill>
              </a:rPr>
              <a:t>disruptive</a:t>
            </a:r>
            <a:endParaRPr lang="de-DE" sz="1400" b="1" dirty="0" smtClean="0">
              <a:solidFill>
                <a:srgbClr val="FF0000"/>
              </a:solidFill>
            </a:endParaRPr>
          </a:p>
        </p:txBody>
      </p:sp>
      <p:sp>
        <p:nvSpPr>
          <p:cNvPr id="147"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sp>
        <p:nvSpPr>
          <p:cNvPr id="110" name="Textfeld 109"/>
          <p:cNvSpPr txBox="1"/>
          <p:nvPr/>
        </p:nvSpPr>
        <p:spPr>
          <a:xfrm>
            <a:off x="3257725" y="4459978"/>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dirty="0" smtClean="0">
                <a:solidFill>
                  <a:schemeClr val="accent2">
                    <a:lumMod val="75000"/>
                  </a:schemeClr>
                </a:solidFill>
              </a:rPr>
              <a:t>25.0</a:t>
            </a:r>
          </a:p>
        </p:txBody>
      </p:sp>
    </p:spTree>
    <p:extLst>
      <p:ext uri="{BB962C8B-B14F-4D97-AF65-F5344CB8AC3E}">
        <p14:creationId xmlns:p14="http://schemas.microsoft.com/office/powerpoint/2010/main" val="95996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Level </a:t>
            </a:r>
            <a:r>
              <a:rPr lang="de-DE" dirty="0" err="1" smtClean="0"/>
              <a:t>of</a:t>
            </a:r>
            <a:r>
              <a:rPr lang="de-DE" dirty="0" smtClean="0"/>
              <a:t> Disruption in Detail (1/3)</a:t>
            </a:r>
            <a:endParaRPr lang="de-DE" dirty="0"/>
          </a:p>
          <a:p>
            <a:endParaRPr lang="de-DE" dirty="0" smtClean="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Most disruptive are A</a:t>
            </a:r>
            <a:r>
              <a:rPr lang="de-DE" sz="1800" b="1" dirty="0" smtClean="0"/>
              <a:t>d </a:t>
            </a:r>
            <a:r>
              <a:rPr lang="de-DE" sz="1800" b="1" dirty="0"/>
              <a:t>Banner </a:t>
            </a:r>
            <a:r>
              <a:rPr lang="de-DE" sz="1800" b="1" dirty="0" smtClean="0"/>
              <a:t>(all around), Pop-up and Animated Banner Advertisments </a:t>
            </a:r>
            <a:endParaRPr lang="de-DE" sz="1800" b="1" dirty="0"/>
          </a:p>
          <a:p>
            <a:endParaRPr lang="de-DE" sz="1800" b="1" dirty="0"/>
          </a:p>
        </p:txBody>
      </p:sp>
      <p:sp>
        <p:nvSpPr>
          <p:cNvPr id="25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pic>
        <p:nvPicPr>
          <p:cNvPr id="106" name="Picture 31" descr="C:\Users\doreen.watteroth\Downloads\04---News---All-Around.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124" y="1216025"/>
            <a:ext cx="1952158" cy="1800000"/>
          </a:xfrm>
          <a:prstGeom prst="rect">
            <a:avLst/>
          </a:prstGeom>
          <a:noFill/>
          <a:extLst>
            <a:ext uri="{909E8E84-426E-40dd-AFC4-6F175D3DCCD1}">
              <a14:hiddenFill xmlns:a14="http://schemas.microsoft.com/office/drawing/2010/main">
                <a:solidFill>
                  <a:srgbClr val="FFFFFF"/>
                </a:solidFill>
              </a14:hiddenFill>
            </a:ext>
          </a:extLst>
        </p:spPr>
      </p:pic>
      <p:sp>
        <p:nvSpPr>
          <p:cNvPr id="107" name="Rechteck 106"/>
          <p:cNvSpPr/>
          <p:nvPr/>
        </p:nvSpPr>
        <p:spPr bwMode="auto">
          <a:xfrm>
            <a:off x="37442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All </a:t>
            </a:r>
            <a:r>
              <a:rPr lang="de-DE" sz="1400" dirty="0"/>
              <a:t>Around</a:t>
            </a:r>
          </a:p>
        </p:txBody>
      </p:sp>
      <p:grpSp>
        <p:nvGrpSpPr>
          <p:cNvPr id="108" name="Gruppieren 107"/>
          <p:cNvGrpSpPr/>
          <p:nvPr/>
        </p:nvGrpSpPr>
        <p:grpSpPr>
          <a:xfrm>
            <a:off x="219881" y="3527523"/>
            <a:ext cx="2034443" cy="1073805"/>
            <a:chOff x="6902816" y="3527523"/>
            <a:chExt cx="2034443" cy="1073805"/>
          </a:xfrm>
        </p:grpSpPr>
        <p:grpSp>
          <p:nvGrpSpPr>
            <p:cNvPr id="109" name="Gruppieren 108"/>
            <p:cNvGrpSpPr/>
            <p:nvPr/>
          </p:nvGrpSpPr>
          <p:grpSpPr>
            <a:xfrm>
              <a:off x="6902816" y="3873666"/>
              <a:ext cx="2034443" cy="727662"/>
              <a:chOff x="320566" y="3873666"/>
              <a:chExt cx="2034443" cy="727662"/>
            </a:xfrm>
          </p:grpSpPr>
          <p:grpSp>
            <p:nvGrpSpPr>
              <p:cNvPr id="113" name="Gruppieren 112"/>
              <p:cNvGrpSpPr/>
              <p:nvPr/>
            </p:nvGrpSpPr>
            <p:grpSpPr>
              <a:xfrm>
                <a:off x="2152710" y="3976183"/>
                <a:ext cx="202299" cy="236220"/>
                <a:chOff x="8585359" y="2656840"/>
                <a:chExt cx="202299" cy="236220"/>
              </a:xfrm>
            </p:grpSpPr>
            <p:sp>
              <p:nvSpPr>
                <p:cNvPr id="129" name="Textfeld 128"/>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30" name="Gerade Verbindung 129"/>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14" name="Gruppieren 113"/>
              <p:cNvGrpSpPr/>
              <p:nvPr/>
            </p:nvGrpSpPr>
            <p:grpSpPr>
              <a:xfrm>
                <a:off x="352742" y="3873666"/>
                <a:ext cx="1908000" cy="108000"/>
                <a:chOff x="352742" y="3795294"/>
                <a:chExt cx="8326438" cy="108000"/>
              </a:xfrm>
            </p:grpSpPr>
            <p:sp>
              <p:nvSpPr>
                <p:cNvPr id="126" name="Rechteck 125"/>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27" name="Rechteck 126"/>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28" name="Rechteck 127"/>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17" name="Gruppieren 116"/>
              <p:cNvGrpSpPr/>
              <p:nvPr/>
            </p:nvGrpSpPr>
            <p:grpSpPr>
              <a:xfrm>
                <a:off x="320566" y="3976183"/>
                <a:ext cx="70853" cy="236220"/>
                <a:chOff x="8648407" y="2656840"/>
                <a:chExt cx="70853" cy="236220"/>
              </a:xfrm>
            </p:grpSpPr>
            <p:sp>
              <p:nvSpPr>
                <p:cNvPr id="120" name="Textfeld 119"/>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21" name="Gerade Verbindung 120"/>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18" name="Textfeld 117"/>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19" name="Textfeld 118"/>
              <p:cNvSpPr txBox="1"/>
              <p:nvPr/>
            </p:nvSpPr>
            <p:spPr>
              <a:xfrm>
                <a:off x="1917442"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10" name="Gruppieren 109"/>
            <p:cNvGrpSpPr/>
            <p:nvPr/>
          </p:nvGrpSpPr>
          <p:grpSpPr>
            <a:xfrm>
              <a:off x="8320711" y="3527523"/>
              <a:ext cx="234360" cy="360000"/>
              <a:chOff x="8320711" y="3527523"/>
              <a:chExt cx="234360" cy="360000"/>
            </a:xfrm>
          </p:grpSpPr>
          <p:cxnSp>
            <p:nvCxnSpPr>
              <p:cNvPr id="111" name="Gerade Verbindung mit Pfeil 110"/>
              <p:cNvCxnSpPr/>
              <p:nvPr/>
            </p:nvCxnSpPr>
            <p:spPr>
              <a:xfrm>
                <a:off x="8442581"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12" name="Textfeld 111"/>
              <p:cNvSpPr txBox="1"/>
              <p:nvPr/>
            </p:nvSpPr>
            <p:spPr>
              <a:xfrm>
                <a:off x="8320711" y="3605481"/>
                <a:ext cx="234360"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FF0000"/>
                    </a:solidFill>
                  </a:rPr>
                  <a:t>54.1</a:t>
                </a:r>
              </a:p>
            </p:txBody>
          </p:sp>
        </p:grpSp>
      </p:grpSp>
      <p:sp>
        <p:nvSpPr>
          <p:cNvPr id="131" name="Rechteck 130"/>
          <p:cNvSpPr/>
          <p:nvPr/>
        </p:nvSpPr>
        <p:spPr bwMode="auto">
          <a:xfrm>
            <a:off x="2586401"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a:t>Pop-up</a:t>
            </a:r>
          </a:p>
        </p:txBody>
      </p:sp>
      <p:pic>
        <p:nvPicPr>
          <p:cNvPr id="132" name="Picture 3" descr="C:\Users\doreen.watteroth\Downloads\05---News---Popup.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2963" y="1216025"/>
            <a:ext cx="2136614"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133" name="Gruppieren 132"/>
          <p:cNvGrpSpPr/>
          <p:nvPr/>
        </p:nvGrpSpPr>
        <p:grpSpPr>
          <a:xfrm>
            <a:off x="2435943" y="3527523"/>
            <a:ext cx="2034443" cy="1073805"/>
            <a:chOff x="1922647" y="3527523"/>
            <a:chExt cx="2034443" cy="1073805"/>
          </a:xfrm>
        </p:grpSpPr>
        <p:grpSp>
          <p:nvGrpSpPr>
            <p:cNvPr id="134" name="Gruppieren 133"/>
            <p:cNvGrpSpPr/>
            <p:nvPr/>
          </p:nvGrpSpPr>
          <p:grpSpPr>
            <a:xfrm>
              <a:off x="1922647" y="3873666"/>
              <a:ext cx="2034443" cy="727662"/>
              <a:chOff x="320566" y="3873666"/>
              <a:chExt cx="2034443" cy="727662"/>
            </a:xfrm>
          </p:grpSpPr>
          <p:grpSp>
            <p:nvGrpSpPr>
              <p:cNvPr id="140" name="Gruppieren 139"/>
              <p:cNvGrpSpPr/>
              <p:nvPr/>
            </p:nvGrpSpPr>
            <p:grpSpPr>
              <a:xfrm>
                <a:off x="2152710" y="3976183"/>
                <a:ext cx="202299" cy="236220"/>
                <a:chOff x="8585359" y="2656840"/>
                <a:chExt cx="202299" cy="236220"/>
              </a:xfrm>
            </p:grpSpPr>
            <p:sp>
              <p:nvSpPr>
                <p:cNvPr id="156" name="Textfeld 155"/>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57" name="Gerade Verbindung 156"/>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41" name="Gruppieren 140"/>
              <p:cNvGrpSpPr/>
              <p:nvPr/>
            </p:nvGrpSpPr>
            <p:grpSpPr>
              <a:xfrm>
                <a:off x="352742" y="3873666"/>
                <a:ext cx="1908000" cy="108000"/>
                <a:chOff x="352742" y="3795294"/>
                <a:chExt cx="8326438" cy="108000"/>
              </a:xfrm>
            </p:grpSpPr>
            <p:sp>
              <p:nvSpPr>
                <p:cNvPr id="153" name="Rechteck 152"/>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54" name="Rechteck 153"/>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55" name="Rechteck 154"/>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44" name="Gruppieren 143"/>
              <p:cNvGrpSpPr/>
              <p:nvPr/>
            </p:nvGrpSpPr>
            <p:grpSpPr>
              <a:xfrm>
                <a:off x="320566" y="3976183"/>
                <a:ext cx="70853" cy="236220"/>
                <a:chOff x="8648407" y="2656840"/>
                <a:chExt cx="70853" cy="236220"/>
              </a:xfrm>
            </p:grpSpPr>
            <p:sp>
              <p:nvSpPr>
                <p:cNvPr id="147" name="Textfeld 146"/>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48" name="Gerade Verbindung 14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45" name="Textfeld 144"/>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46" name="Textfeld 145"/>
              <p:cNvSpPr txBox="1"/>
              <p:nvPr/>
            </p:nvSpPr>
            <p:spPr>
              <a:xfrm>
                <a:off x="1917442"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35" name="Gruppieren 134"/>
            <p:cNvGrpSpPr/>
            <p:nvPr/>
          </p:nvGrpSpPr>
          <p:grpSpPr>
            <a:xfrm>
              <a:off x="3284204" y="3527523"/>
              <a:ext cx="234360" cy="360000"/>
              <a:chOff x="3284204" y="3527523"/>
              <a:chExt cx="234360" cy="360000"/>
            </a:xfrm>
          </p:grpSpPr>
          <p:cxnSp>
            <p:nvCxnSpPr>
              <p:cNvPr id="136" name="Gerade Verbindung mit Pfeil 135"/>
              <p:cNvCxnSpPr/>
              <p:nvPr/>
            </p:nvCxnSpPr>
            <p:spPr>
              <a:xfrm>
                <a:off x="3406074"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39" name="Textfeld 138"/>
              <p:cNvSpPr txBox="1"/>
              <p:nvPr/>
            </p:nvSpPr>
            <p:spPr>
              <a:xfrm>
                <a:off x="3284204" y="3605481"/>
                <a:ext cx="234360"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FF0000"/>
                    </a:solidFill>
                  </a:rPr>
                  <a:t>52.0</a:t>
                </a:r>
              </a:p>
            </p:txBody>
          </p:sp>
        </p:grpSp>
      </p:grpSp>
      <p:pic>
        <p:nvPicPr>
          <p:cNvPr id="158" name="Picture 30" descr="C:\Users\doreen.watteroth\Downloads\03---News---Banner.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0210" y="1223440"/>
            <a:ext cx="1858562" cy="1800000"/>
          </a:xfrm>
          <a:prstGeom prst="rect">
            <a:avLst/>
          </a:prstGeom>
          <a:noFill/>
          <a:extLst>
            <a:ext uri="{909E8E84-426E-40dd-AFC4-6F175D3DCCD1}">
              <a14:hiddenFill xmlns:a14="http://schemas.microsoft.com/office/drawing/2010/main">
                <a:solidFill>
                  <a:srgbClr val="FFFFFF"/>
                </a:solidFill>
              </a14:hiddenFill>
            </a:ext>
          </a:extLst>
        </p:spPr>
      </p:pic>
      <p:sp>
        <p:nvSpPr>
          <p:cNvPr id="161" name="Rechteck 160"/>
          <p:cNvSpPr/>
          <p:nvPr/>
        </p:nvSpPr>
        <p:spPr bwMode="auto">
          <a:xfrm>
            <a:off x="480760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t>
            </a:r>
            <a:br>
              <a:rPr lang="de-DE" sz="1400" dirty="0" smtClean="0"/>
            </a:br>
            <a:r>
              <a:rPr lang="de-DE" sz="1400" dirty="0" smtClean="0"/>
              <a:t>Animated Banner</a:t>
            </a:r>
            <a:endParaRPr lang="de-DE" sz="1400" dirty="0"/>
          </a:p>
        </p:txBody>
      </p:sp>
      <p:grpSp>
        <p:nvGrpSpPr>
          <p:cNvPr id="162" name="Gruppieren 161"/>
          <p:cNvGrpSpPr/>
          <p:nvPr/>
        </p:nvGrpSpPr>
        <p:grpSpPr>
          <a:xfrm>
            <a:off x="4652005" y="3527523"/>
            <a:ext cx="2034443" cy="1073805"/>
            <a:chOff x="4809539" y="3527523"/>
            <a:chExt cx="2034443" cy="1073805"/>
          </a:xfrm>
        </p:grpSpPr>
        <p:grpSp>
          <p:nvGrpSpPr>
            <p:cNvPr id="163" name="Gruppieren 162"/>
            <p:cNvGrpSpPr/>
            <p:nvPr/>
          </p:nvGrpSpPr>
          <p:grpSpPr>
            <a:xfrm>
              <a:off x="4809539" y="3873666"/>
              <a:ext cx="2034443" cy="727662"/>
              <a:chOff x="320566" y="3873666"/>
              <a:chExt cx="2034443" cy="727662"/>
            </a:xfrm>
          </p:grpSpPr>
          <p:grpSp>
            <p:nvGrpSpPr>
              <p:cNvPr id="167" name="Gruppieren 166"/>
              <p:cNvGrpSpPr/>
              <p:nvPr/>
            </p:nvGrpSpPr>
            <p:grpSpPr>
              <a:xfrm>
                <a:off x="2152710" y="3976183"/>
                <a:ext cx="202299" cy="236220"/>
                <a:chOff x="8585359" y="2656840"/>
                <a:chExt cx="202299" cy="236220"/>
              </a:xfrm>
            </p:grpSpPr>
            <p:sp>
              <p:nvSpPr>
                <p:cNvPr id="185" name="Textfeld 184"/>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86" name="Gerade Verbindung 185"/>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68" name="Gruppieren 167"/>
              <p:cNvGrpSpPr/>
              <p:nvPr/>
            </p:nvGrpSpPr>
            <p:grpSpPr>
              <a:xfrm>
                <a:off x="352742" y="3873666"/>
                <a:ext cx="1908000" cy="108000"/>
                <a:chOff x="352742" y="3795294"/>
                <a:chExt cx="8326438" cy="108000"/>
              </a:xfrm>
            </p:grpSpPr>
            <p:sp>
              <p:nvSpPr>
                <p:cNvPr id="180" name="Rechteck 179"/>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83" name="Rechteck 182"/>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84" name="Rechteck 183"/>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71" name="Gruppieren 170"/>
              <p:cNvGrpSpPr/>
              <p:nvPr/>
            </p:nvGrpSpPr>
            <p:grpSpPr>
              <a:xfrm>
                <a:off x="320566" y="3976183"/>
                <a:ext cx="70853" cy="236220"/>
                <a:chOff x="8648407" y="2656840"/>
                <a:chExt cx="70853" cy="236220"/>
              </a:xfrm>
            </p:grpSpPr>
            <p:sp>
              <p:nvSpPr>
                <p:cNvPr id="174" name="Textfeld 173"/>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75" name="Gerade Verbindung 174"/>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72" name="Textfeld 171"/>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73" name="Textfeld 172"/>
              <p:cNvSpPr txBox="1"/>
              <p:nvPr/>
            </p:nvSpPr>
            <p:spPr>
              <a:xfrm>
                <a:off x="1917442"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64" name="Gruppieren 163"/>
            <p:cNvGrpSpPr/>
            <p:nvPr/>
          </p:nvGrpSpPr>
          <p:grpSpPr>
            <a:xfrm>
              <a:off x="6018379" y="3527523"/>
              <a:ext cx="234360" cy="360000"/>
              <a:chOff x="6018379" y="3527523"/>
              <a:chExt cx="234360" cy="360000"/>
            </a:xfrm>
          </p:grpSpPr>
          <p:cxnSp>
            <p:nvCxnSpPr>
              <p:cNvPr id="165" name="Gerade Verbindung mit Pfeil 164"/>
              <p:cNvCxnSpPr/>
              <p:nvPr/>
            </p:nvCxnSpPr>
            <p:spPr>
              <a:xfrm>
                <a:off x="6140249"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66" name="Textfeld 165"/>
              <p:cNvSpPr txBox="1"/>
              <p:nvPr/>
            </p:nvSpPr>
            <p:spPr>
              <a:xfrm>
                <a:off x="6018379" y="3605481"/>
                <a:ext cx="234360"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FF0000"/>
                    </a:solidFill>
                  </a:rPr>
                  <a:t>46.4</a:t>
                </a:r>
              </a:p>
            </p:txBody>
          </p:sp>
        </p:grpSp>
      </p:grpSp>
      <p:sp>
        <p:nvSpPr>
          <p:cNvPr id="187" name="Rechteck 186"/>
          <p:cNvSpPr/>
          <p:nvPr/>
        </p:nvSpPr>
        <p:spPr bwMode="auto">
          <a:xfrm>
            <a:off x="701906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Video Ad - </a:t>
            </a:r>
            <a:br>
              <a:rPr lang="de-DE" sz="1400" dirty="0" smtClean="0"/>
            </a:br>
            <a:r>
              <a:rPr lang="de-DE" sz="1400" dirty="0" smtClean="0"/>
              <a:t>Unskippable </a:t>
            </a:r>
            <a:r>
              <a:rPr lang="de-DE" sz="1400" dirty="0"/>
              <a:t>video</a:t>
            </a:r>
          </a:p>
        </p:txBody>
      </p:sp>
      <p:pic>
        <p:nvPicPr>
          <p:cNvPr id="188" name="Picture 2" descr="C:\Users\doreen.watteroth\Downloads\06---Video---Unskippable-Video-A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5350" y="1216025"/>
            <a:ext cx="2197166"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189" name="Gruppieren 188"/>
          <p:cNvGrpSpPr/>
          <p:nvPr/>
        </p:nvGrpSpPr>
        <p:grpSpPr>
          <a:xfrm>
            <a:off x="6868066" y="3527523"/>
            <a:ext cx="2034443" cy="1073805"/>
            <a:chOff x="5197641" y="3527523"/>
            <a:chExt cx="2034443" cy="1073805"/>
          </a:xfrm>
        </p:grpSpPr>
        <p:grpSp>
          <p:nvGrpSpPr>
            <p:cNvPr id="190" name="Gruppieren 189"/>
            <p:cNvGrpSpPr/>
            <p:nvPr/>
          </p:nvGrpSpPr>
          <p:grpSpPr>
            <a:xfrm>
              <a:off x="5197641" y="3873666"/>
              <a:ext cx="2034443" cy="727662"/>
              <a:chOff x="320566" y="3873666"/>
              <a:chExt cx="2034443" cy="727662"/>
            </a:xfrm>
          </p:grpSpPr>
          <p:grpSp>
            <p:nvGrpSpPr>
              <p:cNvPr id="251" name="Gruppieren 250"/>
              <p:cNvGrpSpPr/>
              <p:nvPr/>
            </p:nvGrpSpPr>
            <p:grpSpPr>
              <a:xfrm>
                <a:off x="2152710" y="3976183"/>
                <a:ext cx="202299" cy="236220"/>
                <a:chOff x="8585359" y="2656840"/>
                <a:chExt cx="202299" cy="236220"/>
              </a:xfrm>
            </p:grpSpPr>
            <p:sp>
              <p:nvSpPr>
                <p:cNvPr id="268" name="Textfeld 267"/>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69" name="Gerade Verbindung 268"/>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52" name="Gruppieren 251"/>
              <p:cNvGrpSpPr/>
              <p:nvPr/>
            </p:nvGrpSpPr>
            <p:grpSpPr>
              <a:xfrm>
                <a:off x="352742" y="3873666"/>
                <a:ext cx="1908000" cy="108000"/>
                <a:chOff x="352742" y="3795294"/>
                <a:chExt cx="8326438" cy="108000"/>
              </a:xfrm>
            </p:grpSpPr>
            <p:sp>
              <p:nvSpPr>
                <p:cNvPr id="265" name="Rechteck 264"/>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66" name="Rechteck 265"/>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67" name="Rechteck 266"/>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55" name="Gruppieren 254"/>
              <p:cNvGrpSpPr/>
              <p:nvPr/>
            </p:nvGrpSpPr>
            <p:grpSpPr>
              <a:xfrm>
                <a:off x="320566" y="3976183"/>
                <a:ext cx="70853" cy="236220"/>
                <a:chOff x="8648407" y="2656840"/>
                <a:chExt cx="70853" cy="236220"/>
              </a:xfrm>
            </p:grpSpPr>
            <p:sp>
              <p:nvSpPr>
                <p:cNvPr id="259" name="Textfeld 258"/>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60" name="Gerade Verbindung 259"/>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56" name="Textfeld 255"/>
              <p:cNvSpPr txBox="1"/>
              <p:nvPr/>
            </p:nvSpPr>
            <p:spPr>
              <a:xfrm>
                <a:off x="322079"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57" name="Textfeld 256"/>
              <p:cNvSpPr txBox="1"/>
              <p:nvPr/>
            </p:nvSpPr>
            <p:spPr>
              <a:xfrm>
                <a:off x="1917442"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191" name="Gruppieren 190"/>
            <p:cNvGrpSpPr/>
            <p:nvPr/>
          </p:nvGrpSpPr>
          <p:grpSpPr>
            <a:xfrm>
              <a:off x="6156084" y="3527523"/>
              <a:ext cx="234360" cy="360000"/>
              <a:chOff x="6156084" y="3527523"/>
              <a:chExt cx="234360" cy="360000"/>
            </a:xfrm>
          </p:grpSpPr>
          <p:cxnSp>
            <p:nvCxnSpPr>
              <p:cNvPr id="249" name="Gerade Verbindung mit Pfeil 248"/>
              <p:cNvCxnSpPr/>
              <p:nvPr/>
            </p:nvCxnSpPr>
            <p:spPr>
              <a:xfrm>
                <a:off x="6277954" y="3527523"/>
                <a:ext cx="0" cy="360000"/>
              </a:xfrm>
              <a:prstGeom prst="straightConnector1">
                <a:avLst/>
              </a:prstGeom>
              <a:noFill/>
              <a:ln w="12700">
                <a:solidFill>
                  <a:schemeClr val="accent1"/>
                </a:solidFill>
                <a:round/>
                <a:headEnd/>
                <a:tailEnd type="arrow"/>
              </a:ln>
              <a:effectLst/>
              <a:extLst>
                <a:ext uri="{909E8E84-426E-40dd-AFC4-6F175D3DCCD1}">
                  <a14:hiddenFill xmlns:a14="http://schemas.microsoft.com/office/drawing/2010/main">
                    <a:noFill/>
                  </a14:hiddenFill>
                </a:ext>
              </a:extLst>
            </p:spPr>
          </p:cxnSp>
          <p:sp>
            <p:nvSpPr>
              <p:cNvPr id="250" name="Textfeld 249"/>
              <p:cNvSpPr txBox="1"/>
              <p:nvPr/>
            </p:nvSpPr>
            <p:spPr>
              <a:xfrm>
                <a:off x="6156084" y="3605481"/>
                <a:ext cx="234360"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chemeClr val="accent1"/>
                    </a:solidFill>
                  </a:rPr>
                  <a:t>37.4</a:t>
                </a:r>
              </a:p>
            </p:txBody>
          </p:sp>
        </p:grpSp>
      </p:grpSp>
    </p:spTree>
    <p:extLst>
      <p:ext uri="{BB962C8B-B14F-4D97-AF65-F5344CB8AC3E}">
        <p14:creationId xmlns:p14="http://schemas.microsoft.com/office/powerpoint/2010/main" val="283615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Level </a:t>
            </a:r>
            <a:r>
              <a:rPr lang="de-DE" dirty="0" err="1" smtClean="0"/>
              <a:t>of</a:t>
            </a:r>
            <a:r>
              <a:rPr lang="de-DE" dirty="0" smtClean="0"/>
              <a:t> </a:t>
            </a:r>
            <a:r>
              <a:rPr lang="de-DE" dirty="0"/>
              <a:t>Disruption in Detail </a:t>
            </a:r>
            <a:r>
              <a:rPr lang="de-DE" dirty="0" smtClean="0"/>
              <a:t>(2/3</a:t>
            </a:r>
            <a:r>
              <a:rPr lang="de-DE" dirty="0"/>
              <a:t>)</a:t>
            </a:r>
          </a:p>
          <a:p>
            <a:endParaRPr lang="de-DE" dirty="0" smtClean="0"/>
          </a:p>
        </p:txBody>
      </p:sp>
      <p:sp>
        <p:nvSpPr>
          <p:cNvPr id="6" name="Textplatzhalter 4"/>
          <p:cNvSpPr txBox="1">
            <a:spLocks/>
          </p:cNvSpPr>
          <p:nvPr/>
        </p:nvSpPr>
        <p:spPr>
          <a:xfrm>
            <a:off x="233999" y="873125"/>
            <a:ext cx="8576427"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800" b="1" dirty="0"/>
              <a:t>Mean values were </a:t>
            </a:r>
            <a:r>
              <a:rPr lang="de-DE" sz="1800" b="1" dirty="0" smtClean="0"/>
              <a:t>reached by native ads, Text Ad (between) and Ad Banner (Attent. Grab.)</a:t>
            </a:r>
            <a:endParaRPr lang="de-DE" sz="1800" b="1" dirty="0"/>
          </a:p>
        </p:txBody>
      </p:sp>
      <p:sp>
        <p:nvSpPr>
          <p:cNvPr id="145"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sp>
        <p:nvSpPr>
          <p:cNvPr id="55" name="Rechteck 54"/>
          <p:cNvSpPr/>
          <p:nvPr/>
        </p:nvSpPr>
        <p:spPr bwMode="auto">
          <a:xfrm>
            <a:off x="37212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Native Ad</a:t>
            </a:r>
            <a:endParaRPr lang="de-DE" sz="1400" dirty="0"/>
          </a:p>
        </p:txBody>
      </p:sp>
      <p:pic>
        <p:nvPicPr>
          <p:cNvPr id="56" name="Picture 3" descr="C:\Users\doreen.watteroth\Downloads\11---Native---Hidden-Native-A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262" y="1216025"/>
            <a:ext cx="1566234"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ieren 13"/>
          <p:cNvGrpSpPr/>
          <p:nvPr/>
        </p:nvGrpSpPr>
        <p:grpSpPr>
          <a:xfrm>
            <a:off x="222601" y="3873666"/>
            <a:ext cx="2034443" cy="727662"/>
            <a:chOff x="222601" y="3873666"/>
            <a:chExt cx="2034443" cy="727662"/>
          </a:xfrm>
        </p:grpSpPr>
        <p:grpSp>
          <p:nvGrpSpPr>
            <p:cNvPr id="12" name="Gruppieren 11"/>
            <p:cNvGrpSpPr/>
            <p:nvPr/>
          </p:nvGrpSpPr>
          <p:grpSpPr>
            <a:xfrm>
              <a:off x="254777" y="3873666"/>
              <a:ext cx="1908000" cy="108000"/>
              <a:chOff x="254777" y="3873666"/>
              <a:chExt cx="1908000" cy="108000"/>
            </a:xfrm>
          </p:grpSpPr>
          <p:sp>
            <p:nvSpPr>
              <p:cNvPr id="77" name="Rechteck 76"/>
              <p:cNvSpPr/>
              <p:nvPr/>
            </p:nvSpPr>
            <p:spPr bwMode="auto">
              <a:xfrm>
                <a:off x="1941457"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78" name="Rechteck 77"/>
              <p:cNvSpPr/>
              <p:nvPr/>
            </p:nvSpPr>
            <p:spPr bwMode="auto">
              <a:xfrm>
                <a:off x="1987460"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79" name="Rechteck 78"/>
              <p:cNvSpPr/>
              <p:nvPr/>
            </p:nvSpPr>
            <p:spPr bwMode="auto">
              <a:xfrm>
                <a:off x="254777"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3" name="Gruppieren 12"/>
            <p:cNvGrpSpPr/>
            <p:nvPr/>
          </p:nvGrpSpPr>
          <p:grpSpPr>
            <a:xfrm>
              <a:off x="222601" y="3976183"/>
              <a:ext cx="2034443" cy="625145"/>
              <a:chOff x="222601" y="3976183"/>
              <a:chExt cx="2034443" cy="625145"/>
            </a:xfrm>
          </p:grpSpPr>
          <p:grpSp>
            <p:nvGrpSpPr>
              <p:cNvPr id="62" name="Gruppieren 61"/>
              <p:cNvGrpSpPr/>
              <p:nvPr/>
            </p:nvGrpSpPr>
            <p:grpSpPr>
              <a:xfrm>
                <a:off x="2054745" y="3976183"/>
                <a:ext cx="202299" cy="236220"/>
                <a:chOff x="8585359" y="2656840"/>
                <a:chExt cx="202299" cy="236220"/>
              </a:xfrm>
            </p:grpSpPr>
            <p:sp>
              <p:nvSpPr>
                <p:cNvPr id="80" name="Textfeld 79"/>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81" name="Gerade Verbindung 80"/>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66" name="Gruppieren 65"/>
              <p:cNvGrpSpPr/>
              <p:nvPr/>
            </p:nvGrpSpPr>
            <p:grpSpPr>
              <a:xfrm>
                <a:off x="222601" y="3976183"/>
                <a:ext cx="70853" cy="236220"/>
                <a:chOff x="8648407" y="2656840"/>
                <a:chExt cx="70853" cy="236220"/>
              </a:xfrm>
            </p:grpSpPr>
            <p:sp>
              <p:nvSpPr>
                <p:cNvPr id="69" name="Textfeld 68"/>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70" name="Gerade Verbindung 69"/>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67" name="Textfeld 66"/>
              <p:cNvSpPr txBox="1"/>
              <p:nvPr/>
            </p:nvSpPr>
            <p:spPr>
              <a:xfrm>
                <a:off x="224114"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68" name="Textfeld 67"/>
              <p:cNvSpPr txBox="1"/>
              <p:nvPr/>
            </p:nvSpPr>
            <p:spPr>
              <a:xfrm>
                <a:off x="1819477"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59" name="Gruppieren 58"/>
          <p:cNvGrpSpPr/>
          <p:nvPr/>
        </p:nvGrpSpPr>
        <p:grpSpPr>
          <a:xfrm>
            <a:off x="925275" y="3527523"/>
            <a:ext cx="234360" cy="360000"/>
            <a:chOff x="1023240" y="3527523"/>
            <a:chExt cx="234360" cy="360000"/>
          </a:xfrm>
        </p:grpSpPr>
        <p:cxnSp>
          <p:nvCxnSpPr>
            <p:cNvPr id="60" name="Gerade Verbindung mit Pfeil 59"/>
            <p:cNvCxnSpPr/>
            <p:nvPr/>
          </p:nvCxnSpPr>
          <p:spPr>
            <a:xfrm>
              <a:off x="1145110"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61" name="Textfeld 60"/>
            <p:cNvSpPr txBox="1"/>
            <p:nvPr/>
          </p:nvSpPr>
          <p:spPr>
            <a:xfrm>
              <a:off x="1023240" y="3605481"/>
              <a:ext cx="234360"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chemeClr val="accent2">
                      <a:lumMod val="75000"/>
                    </a:schemeClr>
                  </a:solidFill>
                </a:rPr>
                <a:t>28.5</a:t>
              </a:r>
            </a:p>
          </p:txBody>
        </p:sp>
      </p:grpSp>
      <p:sp>
        <p:nvSpPr>
          <p:cNvPr id="82" name="Rechteck 81"/>
          <p:cNvSpPr/>
          <p:nvPr/>
        </p:nvSpPr>
        <p:spPr bwMode="auto">
          <a:xfrm>
            <a:off x="2585361"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err="1" smtClean="0"/>
              <a:t>subtle</a:t>
            </a:r>
            <a:r>
              <a:rPr lang="de-DE" sz="1400" dirty="0" smtClean="0"/>
              <a:t> </a:t>
            </a:r>
            <a:r>
              <a:rPr lang="de-DE" sz="1400" dirty="0"/>
              <a:t>Native Tweets</a:t>
            </a:r>
          </a:p>
        </p:txBody>
      </p:sp>
      <p:pic>
        <p:nvPicPr>
          <p:cNvPr id="83" name="Picture 4" descr="C:\Users\doreen.watteroth\Downloads\12---Twitter---Subtle-Native-Twee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9484" y="1216025"/>
            <a:ext cx="1750645"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ieren 14"/>
          <p:cNvGrpSpPr/>
          <p:nvPr/>
        </p:nvGrpSpPr>
        <p:grpSpPr>
          <a:xfrm>
            <a:off x="2431923" y="3873666"/>
            <a:ext cx="2034443" cy="727662"/>
            <a:chOff x="2431923" y="3873666"/>
            <a:chExt cx="2034443" cy="727662"/>
          </a:xfrm>
        </p:grpSpPr>
        <p:grpSp>
          <p:nvGrpSpPr>
            <p:cNvPr id="10" name="Gruppieren 9"/>
            <p:cNvGrpSpPr/>
            <p:nvPr/>
          </p:nvGrpSpPr>
          <p:grpSpPr>
            <a:xfrm>
              <a:off x="2464099" y="3873666"/>
              <a:ext cx="1908000" cy="108000"/>
              <a:chOff x="2464099" y="3873666"/>
              <a:chExt cx="1908000" cy="108000"/>
            </a:xfrm>
          </p:grpSpPr>
          <p:sp>
            <p:nvSpPr>
              <p:cNvPr id="143" name="Rechteck 142"/>
              <p:cNvSpPr/>
              <p:nvPr/>
            </p:nvSpPr>
            <p:spPr bwMode="auto">
              <a:xfrm>
                <a:off x="4150779"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44" name="Rechteck 143"/>
              <p:cNvSpPr/>
              <p:nvPr/>
            </p:nvSpPr>
            <p:spPr bwMode="auto">
              <a:xfrm>
                <a:off x="4196782"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46" name="Rechteck 145"/>
              <p:cNvSpPr/>
              <p:nvPr/>
            </p:nvSpPr>
            <p:spPr bwMode="auto">
              <a:xfrm>
                <a:off x="2464099"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1" name="Gruppieren 10"/>
            <p:cNvGrpSpPr/>
            <p:nvPr/>
          </p:nvGrpSpPr>
          <p:grpSpPr>
            <a:xfrm>
              <a:off x="2431923" y="3976183"/>
              <a:ext cx="2034443" cy="625145"/>
              <a:chOff x="2431923" y="3976183"/>
              <a:chExt cx="2034443" cy="625145"/>
            </a:xfrm>
          </p:grpSpPr>
          <p:grpSp>
            <p:nvGrpSpPr>
              <p:cNvPr id="89" name="Gruppieren 88"/>
              <p:cNvGrpSpPr/>
              <p:nvPr/>
            </p:nvGrpSpPr>
            <p:grpSpPr>
              <a:xfrm>
                <a:off x="4264067" y="3976183"/>
                <a:ext cx="202299" cy="236220"/>
                <a:chOff x="8585359" y="2656840"/>
                <a:chExt cx="202299" cy="236220"/>
              </a:xfrm>
            </p:grpSpPr>
            <p:sp>
              <p:nvSpPr>
                <p:cNvPr id="147" name="Textfeld 146"/>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48" name="Gerade Verbindung 147"/>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93" name="Gruppieren 92"/>
              <p:cNvGrpSpPr/>
              <p:nvPr/>
            </p:nvGrpSpPr>
            <p:grpSpPr>
              <a:xfrm>
                <a:off x="2431923" y="3976183"/>
                <a:ext cx="70853" cy="236220"/>
                <a:chOff x="8648407" y="2656840"/>
                <a:chExt cx="70853" cy="236220"/>
              </a:xfrm>
            </p:grpSpPr>
            <p:sp>
              <p:nvSpPr>
                <p:cNvPr id="96" name="Textfeld 95"/>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97" name="Gerade Verbindung 96"/>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94" name="Textfeld 93"/>
              <p:cNvSpPr txBox="1"/>
              <p:nvPr/>
            </p:nvSpPr>
            <p:spPr>
              <a:xfrm>
                <a:off x="2433436"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95" name="Textfeld 94"/>
              <p:cNvSpPr txBox="1"/>
              <p:nvPr/>
            </p:nvSpPr>
            <p:spPr>
              <a:xfrm>
                <a:off x="4028799"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86" name="Gruppieren 85"/>
          <p:cNvGrpSpPr/>
          <p:nvPr/>
        </p:nvGrpSpPr>
        <p:grpSpPr>
          <a:xfrm>
            <a:off x="3034524" y="3527523"/>
            <a:ext cx="234360" cy="360000"/>
            <a:chOff x="3235302" y="3527523"/>
            <a:chExt cx="234360" cy="360000"/>
          </a:xfrm>
        </p:grpSpPr>
        <p:cxnSp>
          <p:nvCxnSpPr>
            <p:cNvPr id="87" name="Gerade Verbindung mit Pfeil 86"/>
            <p:cNvCxnSpPr/>
            <p:nvPr/>
          </p:nvCxnSpPr>
          <p:spPr>
            <a:xfrm>
              <a:off x="3357172"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88" name="Textfeld 87"/>
            <p:cNvSpPr txBox="1"/>
            <p:nvPr/>
          </p:nvSpPr>
          <p:spPr>
            <a:xfrm>
              <a:off x="3235302" y="3605481"/>
              <a:ext cx="234360"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chemeClr val="accent2">
                      <a:lumMod val="75000"/>
                    </a:schemeClr>
                  </a:solidFill>
                </a:rPr>
                <a:t>25.0</a:t>
              </a:r>
            </a:p>
          </p:txBody>
        </p:sp>
      </p:grpSp>
      <p:sp>
        <p:nvSpPr>
          <p:cNvPr id="149" name="Rechteck 148"/>
          <p:cNvSpPr/>
          <p:nvPr/>
        </p:nvSpPr>
        <p:spPr bwMode="auto">
          <a:xfrm>
            <a:off x="4805208"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Between</a:t>
            </a:r>
            <a:endParaRPr lang="de-DE" sz="1400" dirty="0"/>
          </a:p>
        </p:txBody>
      </p:sp>
      <p:pic>
        <p:nvPicPr>
          <p:cNvPr id="150" name="Picture 4" descr="C:\Users\doreen.watteroth\Downloads\09---News---Text-Ad-In-Betw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388" y="1216025"/>
            <a:ext cx="1904211"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ieren 15"/>
          <p:cNvGrpSpPr/>
          <p:nvPr/>
        </p:nvGrpSpPr>
        <p:grpSpPr>
          <a:xfrm>
            <a:off x="4654415" y="3873666"/>
            <a:ext cx="2034443" cy="727662"/>
            <a:chOff x="4654415" y="3873666"/>
            <a:chExt cx="2034443" cy="727662"/>
          </a:xfrm>
        </p:grpSpPr>
        <p:grpSp>
          <p:nvGrpSpPr>
            <p:cNvPr id="5" name="Gruppieren 4"/>
            <p:cNvGrpSpPr/>
            <p:nvPr/>
          </p:nvGrpSpPr>
          <p:grpSpPr>
            <a:xfrm>
              <a:off x="4686591" y="3873666"/>
              <a:ext cx="1908000" cy="108000"/>
              <a:chOff x="4686591" y="3873666"/>
              <a:chExt cx="1908000" cy="108000"/>
            </a:xfrm>
          </p:grpSpPr>
          <p:sp>
            <p:nvSpPr>
              <p:cNvPr id="169" name="Rechteck 168"/>
              <p:cNvSpPr/>
              <p:nvPr/>
            </p:nvSpPr>
            <p:spPr bwMode="auto">
              <a:xfrm>
                <a:off x="6373271"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70" name="Rechteck 169"/>
              <p:cNvSpPr/>
              <p:nvPr/>
            </p:nvSpPr>
            <p:spPr bwMode="auto">
              <a:xfrm>
                <a:off x="6419274"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71" name="Rechteck 170"/>
              <p:cNvSpPr/>
              <p:nvPr/>
            </p:nvSpPr>
            <p:spPr bwMode="auto">
              <a:xfrm>
                <a:off x="4686591"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9" name="Gruppieren 8"/>
            <p:cNvGrpSpPr/>
            <p:nvPr/>
          </p:nvGrpSpPr>
          <p:grpSpPr>
            <a:xfrm>
              <a:off x="4654415" y="3976183"/>
              <a:ext cx="2034443" cy="625145"/>
              <a:chOff x="4654415" y="3976183"/>
              <a:chExt cx="2034443" cy="625145"/>
            </a:xfrm>
          </p:grpSpPr>
          <p:grpSp>
            <p:nvGrpSpPr>
              <p:cNvPr id="156" name="Gruppieren 155"/>
              <p:cNvGrpSpPr/>
              <p:nvPr/>
            </p:nvGrpSpPr>
            <p:grpSpPr>
              <a:xfrm>
                <a:off x="6486559" y="3976183"/>
                <a:ext cx="202299" cy="236220"/>
                <a:chOff x="8585359" y="2656840"/>
                <a:chExt cx="202299" cy="236220"/>
              </a:xfrm>
            </p:grpSpPr>
            <p:sp>
              <p:nvSpPr>
                <p:cNvPr id="172" name="Textfeld 171"/>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73" name="Gerade Verbindung 172"/>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60" name="Gruppieren 159"/>
              <p:cNvGrpSpPr/>
              <p:nvPr/>
            </p:nvGrpSpPr>
            <p:grpSpPr>
              <a:xfrm>
                <a:off x="4654415" y="3976183"/>
                <a:ext cx="70853" cy="236220"/>
                <a:chOff x="8648407" y="2656840"/>
                <a:chExt cx="70853" cy="236220"/>
              </a:xfrm>
            </p:grpSpPr>
            <p:sp>
              <p:nvSpPr>
                <p:cNvPr id="163" name="Textfeld 16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64" name="Gerade Verbindung 16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61" name="Textfeld 160"/>
              <p:cNvSpPr txBox="1"/>
              <p:nvPr/>
            </p:nvSpPr>
            <p:spPr>
              <a:xfrm>
                <a:off x="4655928"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62" name="Textfeld 161"/>
              <p:cNvSpPr txBox="1"/>
              <p:nvPr/>
            </p:nvSpPr>
            <p:spPr>
              <a:xfrm>
                <a:off x="6251291"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53" name="Gruppieren 152"/>
          <p:cNvGrpSpPr/>
          <p:nvPr/>
        </p:nvGrpSpPr>
        <p:grpSpPr>
          <a:xfrm>
            <a:off x="5258508" y="3527523"/>
            <a:ext cx="234360" cy="360000"/>
            <a:chOff x="4149151" y="3527523"/>
            <a:chExt cx="234360" cy="360000"/>
          </a:xfrm>
        </p:grpSpPr>
        <p:cxnSp>
          <p:nvCxnSpPr>
            <p:cNvPr id="154" name="Gerade Verbindung mit Pfeil 153"/>
            <p:cNvCxnSpPr/>
            <p:nvPr/>
          </p:nvCxnSpPr>
          <p:spPr>
            <a:xfrm>
              <a:off x="4271021"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155" name="Textfeld 154"/>
            <p:cNvSpPr txBox="1"/>
            <p:nvPr/>
          </p:nvSpPr>
          <p:spPr>
            <a:xfrm>
              <a:off x="4149151" y="3605481"/>
              <a:ext cx="234360"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chemeClr val="accent2">
                      <a:lumMod val="75000"/>
                    </a:schemeClr>
                  </a:solidFill>
                </a:rPr>
                <a:t>24.9</a:t>
              </a:r>
            </a:p>
          </p:txBody>
        </p:sp>
      </p:grpSp>
      <p:pic>
        <p:nvPicPr>
          <p:cNvPr id="174" name="Picture 29" descr="C:\Users\doreen.watteroth\Downloads\02---News---Obtrusiv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2985" y="1223440"/>
            <a:ext cx="2153571" cy="1800000"/>
          </a:xfrm>
          <a:prstGeom prst="rect">
            <a:avLst/>
          </a:prstGeom>
          <a:noFill/>
          <a:extLst>
            <a:ext uri="{909E8E84-426E-40dd-AFC4-6F175D3DCCD1}">
              <a14:hiddenFill xmlns:a14="http://schemas.microsoft.com/office/drawing/2010/main">
                <a:solidFill>
                  <a:srgbClr val="FFFFFF"/>
                </a:solidFill>
              </a14:hiddenFill>
            </a:ext>
          </a:extLst>
        </p:spPr>
      </p:pic>
      <p:sp>
        <p:nvSpPr>
          <p:cNvPr id="175" name="Rechteck 174"/>
          <p:cNvSpPr/>
          <p:nvPr/>
        </p:nvSpPr>
        <p:spPr bwMode="auto">
          <a:xfrm>
            <a:off x="702833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t>
            </a:r>
          </a:p>
          <a:p>
            <a:pPr algn="ctr">
              <a:lnSpc>
                <a:spcPct val="80000"/>
              </a:lnSpc>
            </a:pPr>
            <a:r>
              <a:rPr lang="de-DE" sz="1400" dirty="0" smtClean="0"/>
              <a:t>Attention Grabbing</a:t>
            </a:r>
            <a:endParaRPr lang="de-DE" sz="1400" dirty="0"/>
          </a:p>
        </p:txBody>
      </p:sp>
      <p:grpSp>
        <p:nvGrpSpPr>
          <p:cNvPr id="17" name="Gruppieren 16"/>
          <p:cNvGrpSpPr/>
          <p:nvPr/>
        </p:nvGrpSpPr>
        <p:grpSpPr>
          <a:xfrm>
            <a:off x="6870251" y="3873666"/>
            <a:ext cx="2034443" cy="727662"/>
            <a:chOff x="6870251" y="3873666"/>
            <a:chExt cx="2034443" cy="727662"/>
          </a:xfrm>
        </p:grpSpPr>
        <p:grpSp>
          <p:nvGrpSpPr>
            <p:cNvPr id="3" name="Gruppieren 2"/>
            <p:cNvGrpSpPr/>
            <p:nvPr/>
          </p:nvGrpSpPr>
          <p:grpSpPr>
            <a:xfrm>
              <a:off x="6902427" y="3873666"/>
              <a:ext cx="1908000" cy="108000"/>
              <a:chOff x="6902427" y="3873666"/>
              <a:chExt cx="1908000" cy="108000"/>
            </a:xfrm>
          </p:grpSpPr>
          <p:sp>
            <p:nvSpPr>
              <p:cNvPr id="194" name="Rechteck 193"/>
              <p:cNvSpPr/>
              <p:nvPr/>
            </p:nvSpPr>
            <p:spPr bwMode="auto">
              <a:xfrm>
                <a:off x="8589107"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95" name="Rechteck 194"/>
              <p:cNvSpPr/>
              <p:nvPr/>
            </p:nvSpPr>
            <p:spPr bwMode="auto">
              <a:xfrm>
                <a:off x="8635110"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96" name="Rechteck 195"/>
              <p:cNvSpPr/>
              <p:nvPr/>
            </p:nvSpPr>
            <p:spPr bwMode="auto">
              <a:xfrm>
                <a:off x="6902427"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4" name="Gruppieren 3"/>
            <p:cNvGrpSpPr/>
            <p:nvPr/>
          </p:nvGrpSpPr>
          <p:grpSpPr>
            <a:xfrm>
              <a:off x="6870251" y="3976183"/>
              <a:ext cx="2034443" cy="625145"/>
              <a:chOff x="6870251" y="3976183"/>
              <a:chExt cx="2034443" cy="625145"/>
            </a:xfrm>
          </p:grpSpPr>
          <p:grpSp>
            <p:nvGrpSpPr>
              <p:cNvPr id="181" name="Gruppieren 180"/>
              <p:cNvGrpSpPr/>
              <p:nvPr/>
            </p:nvGrpSpPr>
            <p:grpSpPr>
              <a:xfrm>
                <a:off x="8702395" y="3976183"/>
                <a:ext cx="202299" cy="236220"/>
                <a:chOff x="8585359" y="2656840"/>
                <a:chExt cx="202299" cy="236220"/>
              </a:xfrm>
            </p:grpSpPr>
            <p:sp>
              <p:nvSpPr>
                <p:cNvPr id="197" name="Textfeld 196"/>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98" name="Gerade Verbindung 197"/>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85" name="Gruppieren 184"/>
              <p:cNvGrpSpPr/>
              <p:nvPr/>
            </p:nvGrpSpPr>
            <p:grpSpPr>
              <a:xfrm>
                <a:off x="6870251" y="3976183"/>
                <a:ext cx="70853" cy="236220"/>
                <a:chOff x="8648407" y="2656840"/>
                <a:chExt cx="70853" cy="236220"/>
              </a:xfrm>
            </p:grpSpPr>
            <p:sp>
              <p:nvSpPr>
                <p:cNvPr id="188" name="Textfeld 187"/>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89" name="Gerade Verbindung 188"/>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86" name="Textfeld 185"/>
              <p:cNvSpPr txBox="1"/>
              <p:nvPr/>
            </p:nvSpPr>
            <p:spPr>
              <a:xfrm>
                <a:off x="6871764" y="4231996"/>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87" name="Textfeld 186"/>
              <p:cNvSpPr txBox="1"/>
              <p:nvPr/>
            </p:nvSpPr>
            <p:spPr>
              <a:xfrm>
                <a:off x="8467127" y="4231996"/>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78" name="Gruppieren 177"/>
          <p:cNvGrpSpPr/>
          <p:nvPr/>
        </p:nvGrpSpPr>
        <p:grpSpPr>
          <a:xfrm>
            <a:off x="7401422" y="3527523"/>
            <a:ext cx="234360" cy="360000"/>
            <a:chOff x="3163872" y="3527523"/>
            <a:chExt cx="234360" cy="360000"/>
          </a:xfrm>
        </p:grpSpPr>
        <p:cxnSp>
          <p:nvCxnSpPr>
            <p:cNvPr id="179" name="Gerade Verbindung mit Pfeil 178"/>
            <p:cNvCxnSpPr/>
            <p:nvPr/>
          </p:nvCxnSpPr>
          <p:spPr>
            <a:xfrm>
              <a:off x="3285742"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180" name="Textfeld 179"/>
            <p:cNvSpPr txBox="1"/>
            <p:nvPr/>
          </p:nvSpPr>
          <p:spPr>
            <a:xfrm>
              <a:off x="3163872" y="3605481"/>
              <a:ext cx="234360"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chemeClr val="accent2">
                      <a:lumMod val="75000"/>
                    </a:schemeClr>
                  </a:solidFill>
                </a:rPr>
                <a:t>22.4</a:t>
              </a:r>
            </a:p>
          </p:txBody>
        </p:sp>
      </p:grpSp>
    </p:spTree>
    <p:extLst>
      <p:ext uri="{BB962C8B-B14F-4D97-AF65-F5344CB8AC3E}">
        <p14:creationId xmlns:p14="http://schemas.microsoft.com/office/powerpoint/2010/main" val="398073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Level </a:t>
            </a:r>
            <a:r>
              <a:rPr lang="de-DE" dirty="0" err="1" smtClean="0"/>
              <a:t>of</a:t>
            </a:r>
            <a:r>
              <a:rPr lang="de-DE" dirty="0" smtClean="0"/>
              <a:t> </a:t>
            </a:r>
            <a:r>
              <a:rPr lang="de-DE" dirty="0"/>
              <a:t>Disruption in Detail </a:t>
            </a:r>
            <a:r>
              <a:rPr lang="de-DE" dirty="0" smtClean="0"/>
              <a:t>(3/3</a:t>
            </a:r>
            <a:r>
              <a:rPr lang="de-DE" dirty="0"/>
              <a:t>)</a:t>
            </a:r>
          </a:p>
          <a:p>
            <a:endParaRPr lang="de-DE" dirty="0" smtClean="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Comparatively low is the level of disruption for Text </a:t>
            </a:r>
            <a:r>
              <a:rPr lang="en-US" sz="1800" b="1" dirty="0"/>
              <a:t>Ad, Ad Banner Conservative </a:t>
            </a:r>
            <a:r>
              <a:rPr lang="en-US" sz="1800" b="1" dirty="0" smtClean="0"/>
              <a:t>and Search Ad</a:t>
            </a:r>
            <a:endParaRPr lang="de-DE" sz="1800" b="1" dirty="0"/>
          </a:p>
        </p:txBody>
      </p:sp>
      <p:sp>
        <p:nvSpPr>
          <p:cNvPr id="175"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sp>
        <p:nvSpPr>
          <p:cNvPr id="80" name="Rechteck 79"/>
          <p:cNvSpPr/>
          <p:nvPr/>
        </p:nvSpPr>
        <p:spPr bwMode="auto">
          <a:xfrm>
            <a:off x="270447"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Below</a:t>
            </a:r>
            <a:endParaRPr lang="de-DE" sz="1400" dirty="0"/>
          </a:p>
        </p:txBody>
      </p:sp>
      <p:pic>
        <p:nvPicPr>
          <p:cNvPr id="81" name="Picture 3" descr="C:\Users\doreen.watteroth\Downloads\08---News---Text-Ad-Belo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637" y="1579244"/>
            <a:ext cx="1449620" cy="14400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ieren 15"/>
          <p:cNvGrpSpPr/>
          <p:nvPr/>
        </p:nvGrpSpPr>
        <p:grpSpPr>
          <a:xfrm>
            <a:off x="220938" y="3520806"/>
            <a:ext cx="1537325" cy="1080336"/>
            <a:chOff x="220938" y="3050574"/>
            <a:chExt cx="1537325" cy="1080336"/>
          </a:xfrm>
        </p:grpSpPr>
        <p:grpSp>
          <p:nvGrpSpPr>
            <p:cNvPr id="11" name="Gruppieren 10"/>
            <p:cNvGrpSpPr/>
            <p:nvPr/>
          </p:nvGrpSpPr>
          <p:grpSpPr>
            <a:xfrm>
              <a:off x="220938" y="3403248"/>
              <a:ext cx="1537325" cy="727662"/>
              <a:chOff x="220938" y="3370593"/>
              <a:chExt cx="1537325" cy="727662"/>
            </a:xfrm>
          </p:grpSpPr>
          <p:grpSp>
            <p:nvGrpSpPr>
              <p:cNvPr id="87" name="Gruppieren 86"/>
              <p:cNvGrpSpPr/>
              <p:nvPr/>
            </p:nvGrpSpPr>
            <p:grpSpPr>
              <a:xfrm>
                <a:off x="1555964" y="3473110"/>
                <a:ext cx="202299" cy="236220"/>
                <a:chOff x="8585359" y="2656840"/>
                <a:chExt cx="202299" cy="236220"/>
              </a:xfrm>
            </p:grpSpPr>
            <p:sp>
              <p:nvSpPr>
                <p:cNvPr id="160" name="Textfeld 159"/>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61" name="Gerade Verbindung 160"/>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3" name="Gruppieren 2"/>
              <p:cNvGrpSpPr/>
              <p:nvPr/>
            </p:nvGrpSpPr>
            <p:grpSpPr>
              <a:xfrm>
                <a:off x="253114" y="3370593"/>
                <a:ext cx="1410531" cy="108000"/>
                <a:chOff x="253114" y="3370593"/>
                <a:chExt cx="1410531" cy="108000"/>
              </a:xfrm>
            </p:grpSpPr>
            <p:sp>
              <p:nvSpPr>
                <p:cNvPr id="100" name="Rechteck 99"/>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01" name="Rechteck 100"/>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02" name="Rechteck 101"/>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91" name="Gruppieren 90"/>
              <p:cNvGrpSpPr/>
              <p:nvPr/>
            </p:nvGrpSpPr>
            <p:grpSpPr>
              <a:xfrm>
                <a:off x="220938" y="3473110"/>
                <a:ext cx="70853" cy="236220"/>
                <a:chOff x="8648407" y="2656840"/>
                <a:chExt cx="70853" cy="236220"/>
              </a:xfrm>
            </p:grpSpPr>
            <p:sp>
              <p:nvSpPr>
                <p:cNvPr id="94" name="Textfeld 93"/>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95" name="Gerade Verbindung 94"/>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92" name="Textfeld 91"/>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93" name="Textfeld 92"/>
              <p:cNvSpPr txBox="1"/>
              <p:nvPr/>
            </p:nvSpPr>
            <p:spPr>
              <a:xfrm>
                <a:off x="1320696" y="3728923"/>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nvGrpSpPr>
            <p:cNvPr id="84" name="Gruppieren 83"/>
            <p:cNvGrpSpPr/>
            <p:nvPr/>
          </p:nvGrpSpPr>
          <p:grpSpPr>
            <a:xfrm>
              <a:off x="515448" y="3050574"/>
              <a:ext cx="234360" cy="360000"/>
              <a:chOff x="1469068" y="3527523"/>
              <a:chExt cx="234360" cy="360000"/>
            </a:xfrm>
          </p:grpSpPr>
          <p:cxnSp>
            <p:nvCxnSpPr>
              <p:cNvPr id="85" name="Gerade Verbindung mit Pfeil 84"/>
              <p:cNvCxnSpPr/>
              <p:nvPr/>
            </p:nvCxnSpPr>
            <p:spPr>
              <a:xfrm>
                <a:off x="1590938"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86" name="Textfeld 85"/>
              <p:cNvSpPr txBox="1"/>
              <p:nvPr/>
            </p:nvSpPr>
            <p:spPr>
              <a:xfrm>
                <a:off x="1469068" y="3605481"/>
                <a:ext cx="234360"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00B050"/>
                    </a:solidFill>
                  </a:rPr>
                  <a:t>18.2</a:t>
                </a:r>
              </a:p>
            </p:txBody>
          </p:sp>
        </p:grpSp>
      </p:grpSp>
      <p:sp>
        <p:nvSpPr>
          <p:cNvPr id="162" name="Rechteck 161"/>
          <p:cNvSpPr/>
          <p:nvPr/>
        </p:nvSpPr>
        <p:spPr bwMode="auto">
          <a:xfrm>
            <a:off x="2057737"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a:t>
            </a:r>
            <a:br>
              <a:rPr lang="de-DE" sz="1400" dirty="0" smtClean="0"/>
            </a:br>
            <a:r>
              <a:rPr lang="de-DE" sz="1400" dirty="0" smtClean="0"/>
              <a:t>High </a:t>
            </a:r>
            <a:r>
              <a:rPr lang="de-DE" sz="1400" dirty="0" err="1" smtClean="0"/>
              <a:t>Quantity</a:t>
            </a:r>
            <a:endParaRPr lang="de-DE" sz="1400" dirty="0"/>
          </a:p>
        </p:txBody>
      </p:sp>
      <p:pic>
        <p:nvPicPr>
          <p:cNvPr id="163" name="Picture 5" descr="C:\Users\doreen.watteroth\Downloads\13---Search---High-quant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8716" y="1579244"/>
            <a:ext cx="151804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8" descr="C:\Users\doreen.watteroth\Downloads\01---News---Unobtrusiv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266" y="1579244"/>
            <a:ext cx="1712660" cy="1440000"/>
          </a:xfrm>
          <a:prstGeom prst="rect">
            <a:avLst/>
          </a:prstGeom>
          <a:noFill/>
          <a:extLst>
            <a:ext uri="{909E8E84-426E-40dd-AFC4-6F175D3DCCD1}">
              <a14:hiddenFill xmlns:a14="http://schemas.microsoft.com/office/drawing/2010/main">
                <a:solidFill>
                  <a:srgbClr val="FFFFFF"/>
                </a:solidFill>
              </a14:hiddenFill>
            </a:ext>
          </a:extLst>
        </p:spPr>
      </p:pic>
      <p:sp>
        <p:nvSpPr>
          <p:cNvPr id="191" name="Rechteck 190"/>
          <p:cNvSpPr/>
          <p:nvPr/>
        </p:nvSpPr>
        <p:spPr bwMode="auto">
          <a:xfrm>
            <a:off x="3843596"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Conservative</a:t>
            </a:r>
            <a:endParaRPr lang="de-DE" sz="1400" dirty="0"/>
          </a:p>
        </p:txBody>
      </p:sp>
      <p:sp>
        <p:nvSpPr>
          <p:cNvPr id="215" name="Rechteck 214"/>
          <p:cNvSpPr/>
          <p:nvPr/>
        </p:nvSpPr>
        <p:spPr bwMode="auto">
          <a:xfrm>
            <a:off x="5634523"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Next </a:t>
            </a:r>
            <a:r>
              <a:rPr lang="de-DE" sz="1400" dirty="0"/>
              <a:t>To</a:t>
            </a:r>
          </a:p>
        </p:txBody>
      </p:sp>
      <p:pic>
        <p:nvPicPr>
          <p:cNvPr id="216" name="Picture 2" descr="C:\Users\doreen.watteroth\Downloads\10---News---Text-Ad-Next-T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8193" y="1579244"/>
            <a:ext cx="1712660" cy="1440000"/>
          </a:xfrm>
          <a:prstGeom prst="rect">
            <a:avLst/>
          </a:prstGeom>
          <a:noFill/>
          <a:extLst>
            <a:ext uri="{909E8E84-426E-40dd-AFC4-6F175D3DCCD1}">
              <a14:hiddenFill xmlns:a14="http://schemas.microsoft.com/office/drawing/2010/main">
                <a:solidFill>
                  <a:srgbClr val="FFFFFF"/>
                </a:solidFill>
              </a14:hiddenFill>
            </a:ext>
          </a:extLst>
        </p:spPr>
      </p:pic>
      <p:sp>
        <p:nvSpPr>
          <p:cNvPr id="240" name="Rechteck 239"/>
          <p:cNvSpPr/>
          <p:nvPr/>
        </p:nvSpPr>
        <p:spPr bwMode="auto">
          <a:xfrm>
            <a:off x="7414003"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 </a:t>
            </a:r>
            <a:br>
              <a:rPr lang="de-DE" sz="1400" dirty="0" smtClean="0"/>
            </a:br>
            <a:r>
              <a:rPr lang="de-DE" sz="1400" dirty="0" smtClean="0"/>
              <a:t>Low </a:t>
            </a:r>
            <a:r>
              <a:rPr lang="de-DE" sz="1400" dirty="0" err="1" smtClean="0"/>
              <a:t>Quantity</a:t>
            </a:r>
            <a:endParaRPr lang="de-DE" sz="1400" dirty="0"/>
          </a:p>
        </p:txBody>
      </p:sp>
      <p:pic>
        <p:nvPicPr>
          <p:cNvPr id="241" name="Picture 2" descr="C:\Users\doreen.watteroth\Downloads\14---Search---Low-quantit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0100" y="1579244"/>
            <a:ext cx="1547807" cy="1440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ieren 14"/>
          <p:cNvGrpSpPr/>
          <p:nvPr/>
        </p:nvGrpSpPr>
        <p:grpSpPr>
          <a:xfrm>
            <a:off x="2007159" y="3520806"/>
            <a:ext cx="1537325" cy="1080336"/>
            <a:chOff x="1853220" y="3050574"/>
            <a:chExt cx="1537325" cy="1080336"/>
          </a:xfrm>
        </p:grpSpPr>
        <p:grpSp>
          <p:nvGrpSpPr>
            <p:cNvPr id="168" name="Gruppieren 167"/>
            <p:cNvGrpSpPr/>
            <p:nvPr/>
          </p:nvGrpSpPr>
          <p:grpSpPr>
            <a:xfrm>
              <a:off x="2104526" y="3050574"/>
              <a:ext cx="234360" cy="360000"/>
              <a:chOff x="5176339" y="3527523"/>
              <a:chExt cx="234360" cy="360000"/>
            </a:xfrm>
          </p:grpSpPr>
          <p:cxnSp>
            <p:nvCxnSpPr>
              <p:cNvPr id="169" name="Gerade Verbindung mit Pfeil 168"/>
              <p:cNvCxnSpPr/>
              <p:nvPr/>
            </p:nvCxnSpPr>
            <p:spPr>
              <a:xfrm>
                <a:off x="5298209"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70" name="Textfeld 169"/>
              <p:cNvSpPr txBox="1"/>
              <p:nvPr/>
            </p:nvSpPr>
            <p:spPr>
              <a:xfrm>
                <a:off x="5176339" y="3605481"/>
                <a:ext cx="234360"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00B050"/>
                    </a:solidFill>
                  </a:rPr>
                  <a:t>16.3</a:t>
                </a:r>
              </a:p>
            </p:txBody>
          </p:sp>
        </p:grpSp>
        <p:grpSp>
          <p:nvGrpSpPr>
            <p:cNvPr id="265" name="Gruppieren 264"/>
            <p:cNvGrpSpPr/>
            <p:nvPr/>
          </p:nvGrpSpPr>
          <p:grpSpPr>
            <a:xfrm>
              <a:off x="1853220" y="3403248"/>
              <a:ext cx="1537325" cy="727662"/>
              <a:chOff x="220938" y="3370593"/>
              <a:chExt cx="1537325" cy="727662"/>
            </a:xfrm>
          </p:grpSpPr>
          <p:grpSp>
            <p:nvGrpSpPr>
              <p:cNvPr id="266" name="Gruppieren 265"/>
              <p:cNvGrpSpPr/>
              <p:nvPr/>
            </p:nvGrpSpPr>
            <p:grpSpPr>
              <a:xfrm>
                <a:off x="1555964" y="3473110"/>
                <a:ext cx="202299" cy="236220"/>
                <a:chOff x="8585359" y="2656840"/>
                <a:chExt cx="202299" cy="236220"/>
              </a:xfrm>
            </p:grpSpPr>
            <p:sp>
              <p:nvSpPr>
                <p:cNvPr id="276" name="Textfeld 275"/>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77" name="Gerade Verbindung 276"/>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67" name="Gruppieren 266"/>
              <p:cNvGrpSpPr/>
              <p:nvPr/>
            </p:nvGrpSpPr>
            <p:grpSpPr>
              <a:xfrm>
                <a:off x="253114" y="3370593"/>
                <a:ext cx="1410531" cy="108000"/>
                <a:chOff x="253114" y="3370593"/>
                <a:chExt cx="1410531" cy="108000"/>
              </a:xfrm>
            </p:grpSpPr>
            <p:sp>
              <p:nvSpPr>
                <p:cNvPr id="273" name="Rechteck 272"/>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74" name="Rechteck 273"/>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75" name="Rechteck 274"/>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68" name="Gruppieren 267"/>
              <p:cNvGrpSpPr/>
              <p:nvPr/>
            </p:nvGrpSpPr>
            <p:grpSpPr>
              <a:xfrm>
                <a:off x="220938" y="3473110"/>
                <a:ext cx="70853" cy="236220"/>
                <a:chOff x="8648407" y="2656840"/>
                <a:chExt cx="70853" cy="236220"/>
              </a:xfrm>
            </p:grpSpPr>
            <p:sp>
              <p:nvSpPr>
                <p:cNvPr id="271" name="Textfeld 270"/>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72" name="Gerade Verbindung 271"/>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69" name="Textfeld 268"/>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70" name="Textfeld 269"/>
              <p:cNvSpPr txBox="1"/>
              <p:nvPr/>
            </p:nvSpPr>
            <p:spPr>
              <a:xfrm>
                <a:off x="1320696" y="3728923"/>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4" name="Gruppieren 13"/>
          <p:cNvGrpSpPr/>
          <p:nvPr/>
        </p:nvGrpSpPr>
        <p:grpSpPr>
          <a:xfrm>
            <a:off x="3793380" y="3520806"/>
            <a:ext cx="1537325" cy="1080336"/>
            <a:chOff x="3731453" y="3050574"/>
            <a:chExt cx="1537325" cy="1080336"/>
          </a:xfrm>
        </p:grpSpPr>
        <p:grpSp>
          <p:nvGrpSpPr>
            <p:cNvPr id="194" name="Gruppieren 193"/>
            <p:cNvGrpSpPr/>
            <p:nvPr/>
          </p:nvGrpSpPr>
          <p:grpSpPr>
            <a:xfrm>
              <a:off x="3980158" y="3050574"/>
              <a:ext cx="234360" cy="360000"/>
              <a:chOff x="682656" y="3527523"/>
              <a:chExt cx="234360" cy="360000"/>
            </a:xfrm>
          </p:grpSpPr>
          <p:cxnSp>
            <p:nvCxnSpPr>
              <p:cNvPr id="195" name="Gerade Verbindung mit Pfeil 194"/>
              <p:cNvCxnSpPr/>
              <p:nvPr/>
            </p:nvCxnSpPr>
            <p:spPr>
              <a:xfrm>
                <a:off x="802145"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96" name="Textfeld 195"/>
              <p:cNvSpPr txBox="1"/>
              <p:nvPr/>
            </p:nvSpPr>
            <p:spPr>
              <a:xfrm>
                <a:off x="682656" y="3605481"/>
                <a:ext cx="234360"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00B050"/>
                    </a:solidFill>
                  </a:rPr>
                  <a:t>16.1</a:t>
                </a:r>
              </a:p>
            </p:txBody>
          </p:sp>
        </p:grpSp>
        <p:grpSp>
          <p:nvGrpSpPr>
            <p:cNvPr id="293" name="Gruppieren 292"/>
            <p:cNvGrpSpPr/>
            <p:nvPr/>
          </p:nvGrpSpPr>
          <p:grpSpPr>
            <a:xfrm>
              <a:off x="3731453" y="3403248"/>
              <a:ext cx="1537325" cy="727662"/>
              <a:chOff x="220938" y="3370593"/>
              <a:chExt cx="1537325" cy="727662"/>
            </a:xfrm>
          </p:grpSpPr>
          <p:grpSp>
            <p:nvGrpSpPr>
              <p:cNvPr id="294" name="Gruppieren 293"/>
              <p:cNvGrpSpPr/>
              <p:nvPr/>
            </p:nvGrpSpPr>
            <p:grpSpPr>
              <a:xfrm>
                <a:off x="1555964" y="3473110"/>
                <a:ext cx="202299" cy="236220"/>
                <a:chOff x="8585359" y="2656840"/>
                <a:chExt cx="202299" cy="236220"/>
              </a:xfrm>
            </p:grpSpPr>
            <p:sp>
              <p:nvSpPr>
                <p:cNvPr id="304" name="Textfeld 303"/>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305" name="Gerade Verbindung 304"/>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95" name="Gruppieren 294"/>
              <p:cNvGrpSpPr/>
              <p:nvPr/>
            </p:nvGrpSpPr>
            <p:grpSpPr>
              <a:xfrm>
                <a:off x="253114" y="3370593"/>
                <a:ext cx="1410531" cy="108000"/>
                <a:chOff x="253114" y="3370593"/>
                <a:chExt cx="1410531" cy="108000"/>
              </a:xfrm>
            </p:grpSpPr>
            <p:sp>
              <p:nvSpPr>
                <p:cNvPr id="301" name="Rechteck 300"/>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02" name="Rechteck 301"/>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03" name="Rechteck 302"/>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96" name="Gruppieren 295"/>
              <p:cNvGrpSpPr/>
              <p:nvPr/>
            </p:nvGrpSpPr>
            <p:grpSpPr>
              <a:xfrm>
                <a:off x="220938" y="3473110"/>
                <a:ext cx="70853" cy="236220"/>
                <a:chOff x="8648407" y="2656840"/>
                <a:chExt cx="70853" cy="236220"/>
              </a:xfrm>
            </p:grpSpPr>
            <p:sp>
              <p:nvSpPr>
                <p:cNvPr id="299" name="Textfeld 298"/>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300" name="Gerade Verbindung 299"/>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97" name="Textfeld 296"/>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98" name="Textfeld 297"/>
              <p:cNvSpPr txBox="1"/>
              <p:nvPr/>
            </p:nvSpPr>
            <p:spPr>
              <a:xfrm>
                <a:off x="1320696" y="3728923"/>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3" name="Gruppieren 12"/>
          <p:cNvGrpSpPr/>
          <p:nvPr/>
        </p:nvGrpSpPr>
        <p:grpSpPr>
          <a:xfrm>
            <a:off x="5579600" y="3520806"/>
            <a:ext cx="1537325" cy="1080336"/>
            <a:chOff x="5634342" y="3050574"/>
            <a:chExt cx="1537325" cy="1080336"/>
          </a:xfrm>
        </p:grpSpPr>
        <p:grpSp>
          <p:nvGrpSpPr>
            <p:cNvPr id="219" name="Gruppieren 218"/>
            <p:cNvGrpSpPr/>
            <p:nvPr/>
          </p:nvGrpSpPr>
          <p:grpSpPr>
            <a:xfrm>
              <a:off x="5881190" y="3050574"/>
              <a:ext cx="234360" cy="360000"/>
              <a:chOff x="6613027" y="3527523"/>
              <a:chExt cx="234360" cy="360000"/>
            </a:xfrm>
          </p:grpSpPr>
          <p:cxnSp>
            <p:nvCxnSpPr>
              <p:cNvPr id="220" name="Gerade Verbindung mit Pfeil 219"/>
              <p:cNvCxnSpPr/>
              <p:nvPr/>
            </p:nvCxnSpPr>
            <p:spPr>
              <a:xfrm>
                <a:off x="6734897"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21" name="Textfeld 220"/>
              <p:cNvSpPr txBox="1"/>
              <p:nvPr/>
            </p:nvSpPr>
            <p:spPr>
              <a:xfrm>
                <a:off x="6613027" y="3605481"/>
                <a:ext cx="234360"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00B050"/>
                    </a:solidFill>
                  </a:rPr>
                  <a:t>16.0</a:t>
                </a:r>
              </a:p>
            </p:txBody>
          </p:sp>
        </p:grpSp>
        <p:grpSp>
          <p:nvGrpSpPr>
            <p:cNvPr id="307" name="Gruppieren 306"/>
            <p:cNvGrpSpPr/>
            <p:nvPr/>
          </p:nvGrpSpPr>
          <p:grpSpPr>
            <a:xfrm>
              <a:off x="5634342" y="3403248"/>
              <a:ext cx="1537325" cy="727662"/>
              <a:chOff x="220938" y="3370593"/>
              <a:chExt cx="1537325" cy="727662"/>
            </a:xfrm>
          </p:grpSpPr>
          <p:grpSp>
            <p:nvGrpSpPr>
              <p:cNvPr id="308" name="Gruppieren 307"/>
              <p:cNvGrpSpPr/>
              <p:nvPr/>
            </p:nvGrpSpPr>
            <p:grpSpPr>
              <a:xfrm>
                <a:off x="1555964" y="3473110"/>
                <a:ext cx="202299" cy="236220"/>
                <a:chOff x="8585359" y="2656840"/>
                <a:chExt cx="202299" cy="236220"/>
              </a:xfrm>
            </p:grpSpPr>
            <p:sp>
              <p:nvSpPr>
                <p:cNvPr id="318" name="Textfeld 317"/>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319" name="Gerade Verbindung 318"/>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309" name="Gruppieren 308"/>
              <p:cNvGrpSpPr/>
              <p:nvPr/>
            </p:nvGrpSpPr>
            <p:grpSpPr>
              <a:xfrm>
                <a:off x="253114" y="3370593"/>
                <a:ext cx="1410531" cy="108000"/>
                <a:chOff x="253114" y="3370593"/>
                <a:chExt cx="1410531" cy="108000"/>
              </a:xfrm>
            </p:grpSpPr>
            <p:sp>
              <p:nvSpPr>
                <p:cNvPr id="315" name="Rechteck 314"/>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16" name="Rechteck 315"/>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17" name="Rechteck 316"/>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310" name="Gruppieren 309"/>
              <p:cNvGrpSpPr/>
              <p:nvPr/>
            </p:nvGrpSpPr>
            <p:grpSpPr>
              <a:xfrm>
                <a:off x="220938" y="3473110"/>
                <a:ext cx="70853" cy="236220"/>
                <a:chOff x="8648407" y="2656840"/>
                <a:chExt cx="70853" cy="236220"/>
              </a:xfrm>
            </p:grpSpPr>
            <p:sp>
              <p:nvSpPr>
                <p:cNvPr id="313" name="Textfeld 31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314" name="Gerade Verbindung 31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311" name="Textfeld 310"/>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312" name="Textfeld 311"/>
              <p:cNvSpPr txBox="1"/>
              <p:nvPr/>
            </p:nvSpPr>
            <p:spPr>
              <a:xfrm>
                <a:off x="1320696" y="3728923"/>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grpSp>
        <p:nvGrpSpPr>
          <p:cNvPr id="12" name="Gruppieren 11"/>
          <p:cNvGrpSpPr/>
          <p:nvPr/>
        </p:nvGrpSpPr>
        <p:grpSpPr>
          <a:xfrm>
            <a:off x="7365820" y="3520806"/>
            <a:ext cx="1537325" cy="1080336"/>
            <a:chOff x="7365820" y="3050574"/>
            <a:chExt cx="1537325" cy="1080336"/>
          </a:xfrm>
        </p:grpSpPr>
        <p:grpSp>
          <p:nvGrpSpPr>
            <p:cNvPr id="244" name="Gruppieren 243"/>
            <p:cNvGrpSpPr/>
            <p:nvPr/>
          </p:nvGrpSpPr>
          <p:grpSpPr>
            <a:xfrm>
              <a:off x="7553415" y="3050574"/>
              <a:ext cx="234360" cy="360000"/>
              <a:chOff x="7185320" y="3527523"/>
              <a:chExt cx="234360" cy="360000"/>
            </a:xfrm>
          </p:grpSpPr>
          <p:cxnSp>
            <p:nvCxnSpPr>
              <p:cNvPr id="245" name="Gerade Verbindung mit Pfeil 244"/>
              <p:cNvCxnSpPr/>
              <p:nvPr/>
            </p:nvCxnSpPr>
            <p:spPr>
              <a:xfrm>
                <a:off x="7307190"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46" name="Textfeld 245"/>
              <p:cNvSpPr txBox="1"/>
              <p:nvPr/>
            </p:nvSpPr>
            <p:spPr>
              <a:xfrm>
                <a:off x="7185320" y="3605481"/>
                <a:ext cx="234360"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dirty="0" smtClean="0">
                    <a:solidFill>
                      <a:srgbClr val="00B050"/>
                    </a:solidFill>
                  </a:rPr>
                  <a:t>13.1</a:t>
                </a:r>
              </a:p>
            </p:txBody>
          </p:sp>
        </p:grpSp>
        <p:grpSp>
          <p:nvGrpSpPr>
            <p:cNvPr id="321" name="Gruppieren 320"/>
            <p:cNvGrpSpPr/>
            <p:nvPr/>
          </p:nvGrpSpPr>
          <p:grpSpPr>
            <a:xfrm>
              <a:off x="7365820" y="3403248"/>
              <a:ext cx="1537325" cy="727662"/>
              <a:chOff x="220938" y="3370593"/>
              <a:chExt cx="1537325" cy="727662"/>
            </a:xfrm>
          </p:grpSpPr>
          <p:grpSp>
            <p:nvGrpSpPr>
              <p:cNvPr id="322" name="Gruppieren 321"/>
              <p:cNvGrpSpPr/>
              <p:nvPr/>
            </p:nvGrpSpPr>
            <p:grpSpPr>
              <a:xfrm>
                <a:off x="1555964" y="3473110"/>
                <a:ext cx="202299" cy="236220"/>
                <a:chOff x="8585359" y="2656840"/>
                <a:chExt cx="202299" cy="236220"/>
              </a:xfrm>
            </p:grpSpPr>
            <p:sp>
              <p:nvSpPr>
                <p:cNvPr id="332" name="Textfeld 331"/>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333" name="Gerade Verbindung 332"/>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323" name="Gruppieren 322"/>
              <p:cNvGrpSpPr/>
              <p:nvPr/>
            </p:nvGrpSpPr>
            <p:grpSpPr>
              <a:xfrm>
                <a:off x="253114" y="3370593"/>
                <a:ext cx="1410531" cy="108000"/>
                <a:chOff x="253114" y="3370593"/>
                <a:chExt cx="1410531" cy="108000"/>
              </a:xfrm>
            </p:grpSpPr>
            <p:sp>
              <p:nvSpPr>
                <p:cNvPr id="329" name="Rechteck 328"/>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30" name="Rechteck 329"/>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31" name="Rechteck 330"/>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324" name="Gruppieren 323"/>
              <p:cNvGrpSpPr/>
              <p:nvPr/>
            </p:nvGrpSpPr>
            <p:grpSpPr>
              <a:xfrm>
                <a:off x="220938" y="3473110"/>
                <a:ext cx="70853" cy="236220"/>
                <a:chOff x="8648407" y="2656840"/>
                <a:chExt cx="70853" cy="236220"/>
              </a:xfrm>
            </p:grpSpPr>
            <p:sp>
              <p:nvSpPr>
                <p:cNvPr id="327" name="Textfeld 326"/>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328" name="Gerade Verbindung 32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325" name="Textfeld 324"/>
              <p:cNvSpPr txBox="1"/>
              <p:nvPr/>
            </p:nvSpPr>
            <p:spPr>
              <a:xfrm>
                <a:off x="222451" y="3728923"/>
                <a:ext cx="428002"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err="1" smtClean="0">
                    <a:solidFill>
                      <a:srgbClr val="00B050"/>
                    </a:solidFill>
                  </a:rPr>
                  <a:t>disruptive</a:t>
                </a:r>
                <a:r>
                  <a:rPr lang="de-DE" sz="800" b="1" dirty="0" smtClean="0">
                    <a:solidFill>
                      <a:srgbClr val="00B050"/>
                    </a:solidFill>
                  </a:rPr>
                  <a:t>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326" name="Textfeld 325"/>
              <p:cNvSpPr txBox="1"/>
              <p:nvPr/>
            </p:nvSpPr>
            <p:spPr>
              <a:xfrm>
                <a:off x="1320696" y="3728923"/>
                <a:ext cx="436017"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err="1" smtClean="0">
                    <a:solidFill>
                      <a:srgbClr val="FF0000"/>
                    </a:solidFill>
                  </a:rPr>
                  <a:t>disruptive</a:t>
                </a:r>
                <a:endParaRPr lang="de-DE" sz="800" b="1" dirty="0" smtClean="0">
                  <a:solidFill>
                    <a:srgbClr val="FF0000"/>
                  </a:solidFill>
                </a:endParaRPr>
              </a:p>
            </p:txBody>
          </p:sp>
        </p:grpSp>
      </p:grpSp>
    </p:spTree>
    <p:extLst>
      <p:ext uri="{BB962C8B-B14F-4D97-AF65-F5344CB8AC3E}">
        <p14:creationId xmlns:p14="http://schemas.microsoft.com/office/powerpoint/2010/main" val="177841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387199878"/>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a:xfrm>
            <a:off x="234000" y="248323"/>
            <a:ext cx="7649434" cy="841337"/>
          </a:xfrm>
        </p:spPr>
        <p:txBody>
          <a:bodyPr/>
          <a:lstStyle/>
          <a:p>
            <a:r>
              <a:rPr lang="de-DE" dirty="0"/>
              <a:t>Level </a:t>
            </a:r>
            <a:r>
              <a:rPr lang="de-DE" dirty="0" err="1" smtClean="0"/>
              <a:t>of</a:t>
            </a:r>
            <a:r>
              <a:rPr lang="de-DE" dirty="0" smtClean="0"/>
              <a:t> Disruption – </a:t>
            </a:r>
            <a:r>
              <a:rPr lang="de-DE" u="sng" dirty="0" smtClean="0"/>
              <a:t>Average Values</a:t>
            </a:r>
            <a:r>
              <a:rPr lang="de-DE" dirty="0" smtClean="0"/>
              <a:t> </a:t>
            </a:r>
            <a:r>
              <a:rPr lang="de-DE" dirty="0" err="1" smtClean="0"/>
              <a:t>of</a:t>
            </a:r>
            <a:r>
              <a:rPr lang="de-DE" dirty="0" smtClean="0"/>
              <a:t> the Score </a:t>
            </a:r>
            <a:endParaRPr lang="de-DE" dirty="0"/>
          </a:p>
          <a:p>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The score indicates the level of disruption </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graphicFrame>
        <p:nvGraphicFramePr>
          <p:cNvPr id="5" name="Tabelle 4"/>
          <p:cNvGraphicFramePr>
            <a:graphicFrameLocks noGrp="1"/>
          </p:cNvGraphicFramePr>
          <p:nvPr>
            <p:extLst>
              <p:ext uri="{D42A27DB-BD31-4B8C-83A1-F6EECF244321}">
                <p14:modId xmlns:p14="http://schemas.microsoft.com/office/powerpoint/2010/main" val="3023131414"/>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Ad 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Pop-up</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Hidden</a:t>
                      </a:r>
                      <a:br>
                        <a:rPr lang="de-DE" sz="900" b="0" dirty="0" smtClean="0">
                          <a:solidFill>
                            <a:schemeClr val="tx1"/>
                          </a:solidFill>
                        </a:rPr>
                      </a:br>
                      <a:r>
                        <a:rPr lang="de-DE" sz="900" b="0" dirty="0" smtClean="0">
                          <a:solidFill>
                            <a:schemeClr val="tx1"/>
                          </a:solidFill>
                        </a:rPr>
                        <a:t>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Native 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Between </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Attention Grabbing</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High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Low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06197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2813507495"/>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a:xfrm>
            <a:off x="234000" y="248323"/>
            <a:ext cx="7649434" cy="841337"/>
          </a:xfrm>
        </p:spPr>
        <p:txBody>
          <a:bodyPr/>
          <a:lstStyle/>
          <a:p>
            <a:r>
              <a:rPr lang="de-DE" dirty="0"/>
              <a:t>Level </a:t>
            </a:r>
            <a:r>
              <a:rPr lang="de-DE" dirty="0" err="1" smtClean="0"/>
              <a:t>of</a:t>
            </a:r>
            <a:r>
              <a:rPr lang="de-DE" dirty="0" smtClean="0"/>
              <a:t> Disruption – </a:t>
            </a:r>
            <a:r>
              <a:rPr lang="de-DE" u="sng" dirty="0" smtClean="0"/>
              <a:t>Median</a:t>
            </a:r>
            <a:r>
              <a:rPr lang="de-DE" dirty="0" smtClean="0"/>
              <a:t> </a:t>
            </a:r>
            <a:r>
              <a:rPr lang="de-DE" dirty="0" err="1" smtClean="0"/>
              <a:t>of</a:t>
            </a:r>
            <a:r>
              <a:rPr lang="de-DE" dirty="0" smtClean="0"/>
              <a:t> the Score </a:t>
            </a:r>
            <a:endParaRPr lang="de-DE" dirty="0"/>
          </a:p>
          <a:p>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The score indicates the level of disruption </a:t>
            </a:r>
            <a:endParaRPr lang="de-DE" sz="1800" b="1" dirty="0"/>
          </a:p>
        </p:txBody>
      </p:sp>
      <p:graphicFrame>
        <p:nvGraphicFramePr>
          <p:cNvPr id="5" name="Tabelle 4"/>
          <p:cNvGraphicFramePr>
            <a:graphicFrameLocks noGrp="1"/>
          </p:cNvGraphicFramePr>
          <p:nvPr>
            <p:extLst>
              <p:ext uri="{D42A27DB-BD31-4B8C-83A1-F6EECF244321}">
                <p14:modId xmlns:p14="http://schemas.microsoft.com/office/powerpoint/2010/main" val="1205104094"/>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Ad 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Pop-up</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Hidden</a:t>
                      </a:r>
                      <a:br>
                        <a:rPr lang="de-DE" sz="900" b="0" dirty="0" smtClean="0">
                          <a:solidFill>
                            <a:schemeClr val="tx1"/>
                          </a:solidFill>
                        </a:rPr>
                      </a:br>
                      <a:r>
                        <a:rPr lang="de-DE" sz="900" b="0" dirty="0" smtClean="0">
                          <a:solidFill>
                            <a:schemeClr val="tx1"/>
                          </a:solidFill>
                        </a:rPr>
                        <a:t>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smtClean="0">
                          <a:solidFill>
                            <a:schemeClr val="tx1"/>
                          </a:solidFill>
                        </a:rPr>
                        <a:t>Text Ad - Between </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err="1" smtClean="0">
                          <a:solidFill>
                            <a:schemeClr val="tx1"/>
                          </a:solidFill>
                        </a:rPr>
                        <a:t>subtle</a:t>
                      </a:r>
                      <a:r>
                        <a:rPr lang="de-DE" sz="900" b="0" dirty="0" smtClean="0">
                          <a:solidFill>
                            <a:schemeClr val="tx1"/>
                          </a:solidFill>
                        </a:rPr>
                        <a:t> Native Tweets</a:t>
                      </a:r>
                    </a:p>
                    <a:p>
                      <a:pPr algn="ct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Attention Grabbing</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High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Low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spTree>
    <p:extLst>
      <p:ext uri="{BB962C8B-B14F-4D97-AF65-F5344CB8AC3E}">
        <p14:creationId xmlns:p14="http://schemas.microsoft.com/office/powerpoint/2010/main" val="316582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3462100889"/>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Pop-up</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High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Native 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Between </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Low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Attention Grabbing</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Conservartive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Diagramm 5"/>
          <p:cNvGraphicFramePr/>
          <p:nvPr>
            <p:extLst>
              <p:ext uri="{D42A27DB-BD31-4B8C-83A1-F6EECF244321}">
                <p14:modId xmlns:p14="http://schemas.microsoft.com/office/powerpoint/2010/main" val="274597010"/>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r>
              <a:rPr lang="de-DE" dirty="0" smtClean="0"/>
              <a:t>Top Ad</a:t>
            </a:r>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Top-Ad: Percentage share </a:t>
            </a:r>
            <a:r>
              <a:rPr lang="en-US" sz="1800" b="1" dirty="0" smtClean="0"/>
              <a:t>of advertising </a:t>
            </a:r>
            <a:r>
              <a:rPr lang="en-US" sz="1800" b="1" dirty="0"/>
              <a:t>forms that disrupt most in the individual case</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spTree>
    <p:extLst>
      <p:ext uri="{BB962C8B-B14F-4D97-AF65-F5344CB8AC3E}">
        <p14:creationId xmlns:p14="http://schemas.microsoft.com/office/powerpoint/2010/main" val="373527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3707584753"/>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r>
              <a:rPr lang="de-DE" dirty="0" err="1" smtClean="0"/>
              <a:t>Very</a:t>
            </a:r>
            <a:r>
              <a:rPr lang="de-DE" dirty="0" smtClean="0"/>
              <a:t> </a:t>
            </a:r>
            <a:r>
              <a:rPr lang="de-DE" dirty="0" err="1" smtClean="0"/>
              <a:t>disruptive</a:t>
            </a:r>
            <a:r>
              <a:rPr lang="de-DE" dirty="0" smtClean="0"/>
              <a:t> (1/2)</a:t>
            </a:r>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disruptive </a:t>
            </a:r>
            <a:r>
              <a:rPr lang="en-US" sz="1800" b="1" dirty="0"/>
              <a:t>impact: Frequency of each of advertising form with a score </a:t>
            </a:r>
            <a:r>
              <a:rPr lang="en-US" sz="1800" b="1" u="sng" dirty="0"/>
              <a:t>greater than </a:t>
            </a:r>
            <a:r>
              <a:rPr lang="en-US" sz="1800" b="1" u="sng" dirty="0" smtClean="0"/>
              <a:t>90 </a:t>
            </a:r>
            <a:r>
              <a:rPr lang="en-US" sz="1800" b="1" dirty="0" smtClean="0"/>
              <a:t>in the individual case</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graphicFrame>
        <p:nvGraphicFramePr>
          <p:cNvPr id="5" name="Tabelle 4"/>
          <p:cNvGraphicFramePr>
            <a:graphicFrameLocks noGrp="1"/>
          </p:cNvGraphicFramePr>
          <p:nvPr>
            <p:extLst>
              <p:ext uri="{D42A27DB-BD31-4B8C-83A1-F6EECF244321}">
                <p14:modId xmlns:p14="http://schemas.microsoft.com/office/powerpoint/2010/main" val="2978661665"/>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Ad 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Pop-up</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Between </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Native 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a:t>
                      </a:r>
                      <a:br>
                        <a:rPr lang="de-DE" sz="900" b="0" dirty="0" smtClean="0">
                          <a:solidFill>
                            <a:schemeClr val="tx1"/>
                          </a:solidFill>
                        </a:rPr>
                      </a:br>
                      <a:r>
                        <a:rPr lang="de-DE" sz="900" b="0" dirty="0" smtClean="0">
                          <a:solidFill>
                            <a:schemeClr val="tx1"/>
                          </a:solidFill>
                        </a:rPr>
                        <a:t>Attention Grabbing</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High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Low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Conservartive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0961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1090670293"/>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r>
              <a:rPr lang="de-DE" dirty="0" err="1" smtClean="0"/>
              <a:t>Very</a:t>
            </a:r>
            <a:r>
              <a:rPr lang="de-DE" dirty="0" smtClean="0"/>
              <a:t> </a:t>
            </a:r>
            <a:r>
              <a:rPr lang="de-DE" dirty="0" err="1" smtClean="0"/>
              <a:t>disruptive</a:t>
            </a:r>
            <a:r>
              <a:rPr lang="de-DE" dirty="0" smtClean="0"/>
              <a:t> (2/2</a:t>
            </a:r>
            <a:r>
              <a:rPr lang="de-DE" dirty="0"/>
              <a:t>)</a:t>
            </a:r>
          </a:p>
          <a:p>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disruptive </a:t>
            </a:r>
            <a:r>
              <a:rPr lang="en-US" sz="1800" b="1" dirty="0"/>
              <a:t>impact: Frequency of each of advertising form with a score </a:t>
            </a:r>
            <a:r>
              <a:rPr lang="en-US" sz="1800" b="1" u="sng" dirty="0"/>
              <a:t>greater than </a:t>
            </a:r>
            <a:r>
              <a:rPr lang="en-US" sz="1800" b="1" u="sng" dirty="0" smtClean="0"/>
              <a:t>80 </a:t>
            </a:r>
            <a:r>
              <a:rPr lang="en-US" sz="1800" b="1" dirty="0" smtClean="0"/>
              <a:t>in the individual case</a:t>
            </a:r>
            <a:endParaRPr lang="de-DE" sz="1800" b="1" dirty="0"/>
          </a:p>
        </p:txBody>
      </p:sp>
      <p:graphicFrame>
        <p:nvGraphicFramePr>
          <p:cNvPr id="5" name="Tabelle 4"/>
          <p:cNvGraphicFramePr>
            <a:graphicFrameLocks noGrp="1"/>
          </p:cNvGraphicFramePr>
          <p:nvPr>
            <p:extLst>
              <p:ext uri="{D42A27DB-BD31-4B8C-83A1-F6EECF244321}">
                <p14:modId xmlns:p14="http://schemas.microsoft.com/office/powerpoint/2010/main" val="4125128475"/>
              </p:ext>
            </p:extLst>
          </p:nvPr>
        </p:nvGraphicFramePr>
        <p:xfrm>
          <a:off x="474666" y="4113897"/>
          <a:ext cx="8434387" cy="548640"/>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Ad 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Pop-up</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err="1" smtClean="0">
                          <a:solidFill>
                            <a:schemeClr val="tx1"/>
                          </a:solidFill>
                        </a:rPr>
                        <a:t>subtle</a:t>
                      </a:r>
                      <a:r>
                        <a:rPr lang="de-DE" sz="900" b="0" dirty="0" smtClean="0">
                          <a:solidFill>
                            <a:schemeClr val="tx1"/>
                          </a:solidFill>
                        </a:rPr>
                        <a:t> Native Tweets</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Between </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smtClean="0">
                          <a:solidFill>
                            <a:schemeClr val="tx1"/>
                          </a:solidFill>
                        </a:rPr>
                        <a:t>Text Ad – Attention Grabbing</a:t>
                      </a:r>
                    </a:p>
                    <a:p>
                      <a:pPr algn="ctr"/>
                      <a:endParaRPr lang="de-DE" sz="900" b="0" dirty="0" smtClean="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smtClean="0">
                          <a:solidFill>
                            <a:schemeClr val="tx1"/>
                          </a:solidFill>
                        </a:rPr>
                        <a:t>Text Ad - Below</a:t>
                      </a:r>
                    </a:p>
                    <a:p>
                      <a:pPr algn="ct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smtClean="0">
                          <a:solidFill>
                            <a:schemeClr val="tx1"/>
                          </a:solidFill>
                        </a:rPr>
                        <a:t>Search Ad - High </a:t>
                      </a:r>
                      <a:r>
                        <a:rPr lang="de-DE" sz="900" b="0" dirty="0" err="1" smtClean="0">
                          <a:solidFill>
                            <a:schemeClr val="tx1"/>
                          </a:solidFill>
                        </a:rPr>
                        <a:t>Quantity</a:t>
                      </a:r>
                      <a:endParaRPr lang="de-DE" sz="900" b="0" dirty="0" smtClean="0">
                        <a:solidFill>
                          <a:schemeClr val="tx1"/>
                        </a:solidFill>
                      </a:endParaRPr>
                    </a:p>
                    <a:p>
                      <a:pPr algn="ct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smtClean="0">
                          <a:solidFill>
                            <a:schemeClr val="tx1"/>
                          </a:solidFill>
                        </a:rPr>
                        <a:t>Text Ad – Next To</a:t>
                      </a:r>
                    </a:p>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smtClean="0">
                          <a:solidFill>
                            <a:schemeClr val="tx1"/>
                          </a:solidFill>
                        </a:rPr>
                        <a:t> </a:t>
                      </a:r>
                    </a:p>
                    <a:p>
                      <a:pPr algn="ct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smtClean="0">
                          <a:solidFill>
                            <a:schemeClr val="tx1"/>
                          </a:solidFill>
                        </a:rPr>
                        <a:t>Ad Banner - Conservartive</a:t>
                      </a:r>
                    </a:p>
                    <a:p>
                      <a:pPr algn="ct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smtClean="0">
                          <a:solidFill>
                            <a:schemeClr val="tx1"/>
                          </a:solidFill>
                        </a:rPr>
                        <a:t>Search Ad - Low </a:t>
                      </a:r>
                      <a:r>
                        <a:rPr lang="de-DE" sz="900" b="0" dirty="0" err="1" smtClean="0">
                          <a:solidFill>
                            <a:schemeClr val="tx1"/>
                          </a:solidFill>
                        </a:rPr>
                        <a:t>Quantity</a:t>
                      </a:r>
                      <a:endParaRPr lang="de-DE" sz="900" b="0" dirty="0" smtClean="0">
                        <a:solidFill>
                          <a:schemeClr val="tx1"/>
                        </a:solidFill>
                      </a:endParaRPr>
                    </a:p>
                    <a:p>
                      <a:pPr algn="ct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spTree>
    <p:extLst>
      <p:ext uri="{BB962C8B-B14F-4D97-AF65-F5344CB8AC3E}">
        <p14:creationId xmlns:p14="http://schemas.microsoft.com/office/powerpoint/2010/main" val="20642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122536"/>
            <a:ext cx="3059912" cy="775597"/>
          </a:xfrm>
        </p:spPr>
        <p:txBody>
          <a:bodyPr/>
          <a:lstStyle/>
          <a:p>
            <a:r>
              <a:rPr lang="en-US" sz="2800" dirty="0"/>
              <a:t>Methodology - Overview</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3</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5" name="Oval 39"/>
          <p:cNvSpPr/>
          <p:nvPr/>
        </p:nvSpPr>
        <p:spPr>
          <a:xfrm>
            <a:off x="2540450" y="2136386"/>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01</a:t>
            </a:r>
            <a:endParaRPr lang="en-GB" sz="2000" b="1" dirty="0"/>
          </a:p>
        </p:txBody>
      </p:sp>
    </p:spTree>
    <p:extLst>
      <p:ext uri="{BB962C8B-B14F-4D97-AF65-F5344CB8AC3E}">
        <p14:creationId xmlns:p14="http://schemas.microsoft.com/office/powerpoint/2010/main" val="331255818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3131825083"/>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r>
              <a:rPr lang="de-DE" dirty="0" smtClean="0"/>
              <a:t>Not </a:t>
            </a:r>
            <a:r>
              <a:rPr lang="de-DE" dirty="0" err="1" smtClean="0"/>
              <a:t>disruptive</a:t>
            </a:r>
            <a:r>
              <a:rPr lang="de-DE" dirty="0" smtClean="0"/>
              <a:t> </a:t>
            </a:r>
            <a:r>
              <a:rPr lang="de-DE" dirty="0" err="1" smtClean="0"/>
              <a:t>at</a:t>
            </a:r>
            <a:r>
              <a:rPr lang="de-DE" dirty="0" smtClean="0"/>
              <a:t> all (2/2</a:t>
            </a:r>
            <a:r>
              <a:rPr lang="de-DE" dirty="0"/>
              <a:t>)</a:t>
            </a:r>
          </a:p>
          <a:p>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Irrelevant: Frequency of each of advertising form with a score </a:t>
            </a:r>
            <a:r>
              <a:rPr lang="en-US" sz="1800" b="1" u="sng" dirty="0"/>
              <a:t>less than </a:t>
            </a:r>
            <a:r>
              <a:rPr lang="en-US" sz="1800" b="1" u="sng" dirty="0" smtClean="0"/>
              <a:t>20 </a:t>
            </a:r>
            <a:r>
              <a:rPr lang="en-US" sz="1800" b="1" dirty="0" smtClean="0"/>
              <a:t>in the individual case</a:t>
            </a:r>
            <a:endParaRPr lang="de-DE" sz="1800" b="1" dirty="0"/>
          </a:p>
        </p:txBody>
      </p:sp>
      <p:graphicFrame>
        <p:nvGraphicFramePr>
          <p:cNvPr id="5" name="Tabelle 4"/>
          <p:cNvGraphicFramePr>
            <a:graphicFrameLocks noGrp="1"/>
          </p:cNvGraphicFramePr>
          <p:nvPr>
            <p:extLst>
              <p:ext uri="{D42A27DB-BD31-4B8C-83A1-F6EECF244321}">
                <p14:modId xmlns:p14="http://schemas.microsoft.com/office/powerpoint/2010/main" val="774393407"/>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Search Ad - Low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smtClean="0">
                          <a:solidFill>
                            <a:schemeClr val="tx1"/>
                          </a:solidFill>
                        </a:rPr>
                        <a:t>Ad Banner - Conservartive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smtClean="0">
                          <a:solidFill>
                            <a:schemeClr val="tx1"/>
                          </a:solidFill>
                        </a:rPr>
                        <a:t>Search Ad - High </a:t>
                      </a:r>
                      <a:r>
                        <a:rPr lang="de-DE" sz="900" b="0" dirty="0" err="1" smtClean="0">
                          <a:solidFill>
                            <a:schemeClr val="tx1"/>
                          </a:solidFill>
                        </a:rPr>
                        <a:t>Quantity</a:t>
                      </a:r>
                      <a:endParaRPr lang="de-DE" sz="900" b="0" dirty="0" smtClean="0">
                        <a:solidFill>
                          <a:schemeClr val="tx1"/>
                        </a:solidFill>
                      </a:endParaRPr>
                    </a:p>
                    <a:p>
                      <a:pPr algn="ct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smtClean="0">
                          <a:solidFill>
                            <a:schemeClr val="tx1"/>
                          </a:solidFill>
                        </a:rPr>
                        <a:t>Ad Banner </a:t>
                      </a:r>
                      <a:br>
                        <a:rPr lang="de-DE" sz="900" b="0" dirty="0" smtClean="0">
                          <a:solidFill>
                            <a:schemeClr val="tx1"/>
                          </a:solidFill>
                        </a:rPr>
                      </a:br>
                      <a:r>
                        <a:rPr lang="de-DE" sz="900" b="0" dirty="0" smtClean="0">
                          <a:solidFill>
                            <a:schemeClr val="tx1"/>
                          </a:solidFill>
                        </a:rPr>
                        <a:t>Attention Grabbing</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err="1" smtClean="0">
                          <a:solidFill>
                            <a:schemeClr val="tx1"/>
                          </a:solidFill>
                        </a:rPr>
                        <a:t>subtle</a:t>
                      </a:r>
                      <a:r>
                        <a:rPr lang="de-DE" sz="900" b="0" dirty="0" smtClean="0">
                          <a:solidFill>
                            <a:schemeClr val="tx1"/>
                          </a:solidFill>
                        </a:rPr>
                        <a:t> Native Tweets</a:t>
                      </a:r>
                    </a:p>
                    <a:p>
                      <a:pPr algn="ctr"/>
                      <a:endParaRPr lang="de-DE" sz="900" b="0" dirty="0" smtClean="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Between </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Pop-up</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spTree>
    <p:extLst>
      <p:ext uri="{BB962C8B-B14F-4D97-AF65-F5344CB8AC3E}">
        <p14:creationId xmlns:p14="http://schemas.microsoft.com/office/powerpoint/2010/main" val="20669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1266564136"/>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r>
              <a:rPr lang="de-DE" dirty="0"/>
              <a:t>Not </a:t>
            </a:r>
            <a:r>
              <a:rPr lang="de-DE" dirty="0" err="1"/>
              <a:t>disruptive</a:t>
            </a:r>
            <a:r>
              <a:rPr lang="de-DE" dirty="0"/>
              <a:t> </a:t>
            </a:r>
            <a:r>
              <a:rPr lang="de-DE" dirty="0" err="1"/>
              <a:t>at</a:t>
            </a:r>
            <a:r>
              <a:rPr lang="de-DE" dirty="0"/>
              <a:t> all (1/2</a:t>
            </a:r>
            <a:r>
              <a:rPr lang="de-DE" dirty="0" smtClean="0"/>
              <a:t>)</a:t>
            </a:r>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Irrelevant: Frequency of each of advertising form with a score </a:t>
            </a:r>
            <a:r>
              <a:rPr lang="en-US" sz="1800" b="1" u="sng" dirty="0"/>
              <a:t>less than </a:t>
            </a:r>
            <a:r>
              <a:rPr lang="en-US" sz="1800" b="1" u="sng" dirty="0" smtClean="0"/>
              <a:t>5 </a:t>
            </a:r>
            <a:r>
              <a:rPr lang="en-US" sz="1800" b="1" dirty="0" smtClean="0"/>
              <a:t>in the individual case</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a:t>
            </a:r>
            <a:r>
              <a:rPr lang="en-US" sz="700" dirty="0" smtClean="0"/>
              <a:t>disruptive) possible</a:t>
            </a:r>
            <a:endParaRPr lang="en-US" sz="700" dirty="0"/>
          </a:p>
        </p:txBody>
      </p:sp>
      <p:graphicFrame>
        <p:nvGraphicFramePr>
          <p:cNvPr id="5" name="Tabelle 4"/>
          <p:cNvGraphicFramePr>
            <a:graphicFrameLocks noGrp="1"/>
          </p:cNvGraphicFramePr>
          <p:nvPr>
            <p:extLst>
              <p:ext uri="{D42A27DB-BD31-4B8C-83A1-F6EECF244321}">
                <p14:modId xmlns:p14="http://schemas.microsoft.com/office/powerpoint/2010/main" val="3348626108"/>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Search Ad - Low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High </a:t>
                      </a: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Conservartive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Native 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a:t>
                      </a:r>
                      <a:br>
                        <a:rPr lang="de-DE" sz="900" b="0" dirty="0" smtClean="0">
                          <a:solidFill>
                            <a:schemeClr val="tx1"/>
                          </a:solidFill>
                        </a:rPr>
                      </a:br>
                      <a:r>
                        <a:rPr lang="de-DE" sz="900" b="0" dirty="0" smtClean="0">
                          <a:solidFill>
                            <a:schemeClr val="tx1"/>
                          </a:solidFill>
                        </a:rPr>
                        <a:t>Attention Grabbing</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Text Ad - Between </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Pop-up</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1947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316435"/>
            <a:ext cx="3059912" cy="387798"/>
          </a:xfrm>
        </p:spPr>
        <p:txBody>
          <a:bodyPr/>
          <a:lstStyle/>
          <a:p>
            <a:r>
              <a:rPr lang="en-US" sz="2800" dirty="0" smtClean="0"/>
              <a:t>Demography</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32</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7" name="Oval 108"/>
          <p:cNvSpPr/>
          <p:nvPr/>
        </p:nvSpPr>
        <p:spPr>
          <a:xfrm>
            <a:off x="2540450" y="2136386"/>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06</a:t>
            </a:r>
            <a:endParaRPr lang="en-GB" sz="2400" b="1" dirty="0"/>
          </a:p>
        </p:txBody>
      </p:sp>
    </p:spTree>
    <p:extLst>
      <p:ext uri="{BB962C8B-B14F-4D97-AF65-F5344CB8AC3E}">
        <p14:creationId xmlns:p14="http://schemas.microsoft.com/office/powerpoint/2010/main" val="234090368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en-GB" dirty="0">
                <a:latin typeface="Calibri" panose="020F0502020204030204" pitchFamily="34" charset="0"/>
                <a:cs typeface="Calibri" panose="020F0502020204030204" pitchFamily="34" charset="0"/>
              </a:rPr>
              <a:t>Demography</a:t>
            </a:r>
            <a:endParaRPr lang="de-DE" dirty="0"/>
          </a:p>
        </p:txBody>
      </p:sp>
      <p:grpSp>
        <p:nvGrpSpPr>
          <p:cNvPr id="28" name="Gruppieren 27"/>
          <p:cNvGrpSpPr/>
          <p:nvPr/>
        </p:nvGrpSpPr>
        <p:grpSpPr>
          <a:xfrm>
            <a:off x="315741" y="908059"/>
            <a:ext cx="1638153" cy="513301"/>
            <a:chOff x="1074057" y="1770743"/>
            <a:chExt cx="2408028" cy="754743"/>
          </a:xfrm>
        </p:grpSpPr>
        <p:sp>
          <p:nvSpPr>
            <p:cNvPr id="9" name="Diagonal liegende Ecken des Rechtecks schneiden 8"/>
            <p:cNvSpPr/>
            <p:nvPr/>
          </p:nvSpPr>
          <p:spPr>
            <a:xfrm>
              <a:off x="1706555" y="1959428"/>
              <a:ext cx="1775530" cy="377371"/>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Gender (S1</a:t>
              </a:r>
              <a:r>
                <a:rPr lang="de-DE" sz="1200" dirty="0"/>
                <a:t>)</a:t>
              </a:r>
            </a:p>
          </p:txBody>
        </p:sp>
        <p:sp>
          <p:nvSpPr>
            <p:cNvPr id="2" name="Ellipse 1"/>
            <p:cNvSpPr/>
            <p:nvPr/>
          </p:nvSpPr>
          <p:spPr>
            <a:xfrm>
              <a:off x="1074057" y="1770743"/>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Freeform 234"/>
            <p:cNvSpPr>
              <a:spLocks noChangeAspect="1" noEditPoints="1"/>
            </p:cNvSpPr>
            <p:nvPr/>
          </p:nvSpPr>
          <p:spPr bwMode="auto">
            <a:xfrm>
              <a:off x="1254356" y="1863600"/>
              <a:ext cx="365115" cy="540000"/>
            </a:xfrm>
            <a:custGeom>
              <a:avLst/>
              <a:gdLst/>
              <a:ahLst/>
              <a:cxnLst>
                <a:cxn ang="0">
                  <a:pos x="83" y="182"/>
                </a:cxn>
                <a:cxn ang="0">
                  <a:pos x="83" y="151"/>
                </a:cxn>
                <a:cxn ang="0">
                  <a:pos x="74" y="127"/>
                </a:cxn>
                <a:cxn ang="0">
                  <a:pos x="79" y="75"/>
                </a:cxn>
                <a:cxn ang="0">
                  <a:pos x="73" y="101"/>
                </a:cxn>
                <a:cxn ang="0">
                  <a:pos x="64" y="92"/>
                </a:cxn>
                <a:cxn ang="0">
                  <a:pos x="58" y="114"/>
                </a:cxn>
                <a:cxn ang="0">
                  <a:pos x="46" y="151"/>
                </a:cxn>
                <a:cxn ang="0">
                  <a:pos x="44" y="184"/>
                </a:cxn>
                <a:cxn ang="0">
                  <a:pos x="33" y="178"/>
                </a:cxn>
                <a:cxn ang="0">
                  <a:pos x="27" y="161"/>
                </a:cxn>
                <a:cxn ang="0">
                  <a:pos x="15" y="140"/>
                </a:cxn>
                <a:cxn ang="0">
                  <a:pos x="21" y="88"/>
                </a:cxn>
                <a:cxn ang="0">
                  <a:pos x="11" y="110"/>
                </a:cxn>
                <a:cxn ang="0">
                  <a:pos x="9" y="138"/>
                </a:cxn>
                <a:cxn ang="0">
                  <a:pos x="3" y="126"/>
                </a:cxn>
                <a:cxn ang="0">
                  <a:pos x="5" y="103"/>
                </a:cxn>
                <a:cxn ang="0">
                  <a:pos x="11" y="84"/>
                </a:cxn>
                <a:cxn ang="0">
                  <a:pos x="22" y="55"/>
                </a:cxn>
                <a:cxn ang="0">
                  <a:pos x="26" y="30"/>
                </a:cxn>
                <a:cxn ang="0">
                  <a:pos x="46" y="39"/>
                </a:cxn>
                <a:cxn ang="0">
                  <a:pos x="56" y="53"/>
                </a:cxn>
                <a:cxn ang="0">
                  <a:pos x="67" y="83"/>
                </a:cxn>
                <a:cxn ang="0">
                  <a:pos x="84" y="32"/>
                </a:cxn>
                <a:cxn ang="0">
                  <a:pos x="87" y="12"/>
                </a:cxn>
                <a:cxn ang="0">
                  <a:pos x="107" y="27"/>
                </a:cxn>
                <a:cxn ang="0">
                  <a:pos x="125" y="58"/>
                </a:cxn>
                <a:cxn ang="0">
                  <a:pos x="117" y="91"/>
                </a:cxn>
                <a:cxn ang="0">
                  <a:pos x="106" y="134"/>
                </a:cxn>
                <a:cxn ang="0">
                  <a:pos x="110" y="155"/>
                </a:cxn>
                <a:cxn ang="0">
                  <a:pos x="109" y="167"/>
                </a:cxn>
                <a:cxn ang="0">
                  <a:pos x="100" y="182"/>
                </a:cxn>
                <a:cxn ang="0">
                  <a:pos x="99" y="169"/>
                </a:cxn>
              </a:cxnLst>
              <a:rect l="0" t="0" r="r" b="b"/>
              <a:pathLst>
                <a:path w="125" h="185">
                  <a:moveTo>
                    <a:pt x="100" y="182"/>
                  </a:moveTo>
                  <a:cubicBezTo>
                    <a:pt x="95" y="181"/>
                    <a:pt x="88" y="184"/>
                    <a:pt x="83" y="182"/>
                  </a:cubicBezTo>
                  <a:cubicBezTo>
                    <a:pt x="83" y="174"/>
                    <a:pt x="90" y="166"/>
                    <a:pt x="88" y="157"/>
                  </a:cubicBezTo>
                  <a:cubicBezTo>
                    <a:pt x="88" y="155"/>
                    <a:pt x="85" y="153"/>
                    <a:pt x="83" y="151"/>
                  </a:cubicBezTo>
                  <a:cubicBezTo>
                    <a:pt x="79" y="146"/>
                    <a:pt x="74" y="141"/>
                    <a:pt x="73" y="134"/>
                  </a:cubicBezTo>
                  <a:cubicBezTo>
                    <a:pt x="72" y="131"/>
                    <a:pt x="74" y="130"/>
                    <a:pt x="74" y="127"/>
                  </a:cubicBezTo>
                  <a:cubicBezTo>
                    <a:pt x="75" y="121"/>
                    <a:pt x="75" y="114"/>
                    <a:pt x="76" y="107"/>
                  </a:cubicBezTo>
                  <a:cubicBezTo>
                    <a:pt x="77" y="97"/>
                    <a:pt x="81" y="88"/>
                    <a:pt x="79" y="75"/>
                  </a:cubicBezTo>
                  <a:cubicBezTo>
                    <a:pt x="77" y="80"/>
                    <a:pt x="74" y="84"/>
                    <a:pt x="70" y="87"/>
                  </a:cubicBezTo>
                  <a:cubicBezTo>
                    <a:pt x="69" y="93"/>
                    <a:pt x="73" y="97"/>
                    <a:pt x="73" y="101"/>
                  </a:cubicBezTo>
                  <a:cubicBezTo>
                    <a:pt x="73" y="103"/>
                    <a:pt x="72" y="103"/>
                    <a:pt x="71" y="103"/>
                  </a:cubicBezTo>
                  <a:cubicBezTo>
                    <a:pt x="67" y="111"/>
                    <a:pt x="62" y="99"/>
                    <a:pt x="64" y="92"/>
                  </a:cubicBezTo>
                  <a:cubicBezTo>
                    <a:pt x="61" y="89"/>
                    <a:pt x="58" y="86"/>
                    <a:pt x="57" y="82"/>
                  </a:cubicBezTo>
                  <a:cubicBezTo>
                    <a:pt x="56" y="92"/>
                    <a:pt x="60" y="103"/>
                    <a:pt x="58" y="114"/>
                  </a:cubicBezTo>
                  <a:cubicBezTo>
                    <a:pt x="52" y="115"/>
                    <a:pt x="52" y="123"/>
                    <a:pt x="50" y="129"/>
                  </a:cubicBezTo>
                  <a:cubicBezTo>
                    <a:pt x="47" y="136"/>
                    <a:pt x="43" y="142"/>
                    <a:pt x="46" y="151"/>
                  </a:cubicBezTo>
                  <a:cubicBezTo>
                    <a:pt x="47" y="153"/>
                    <a:pt x="48" y="155"/>
                    <a:pt x="49" y="156"/>
                  </a:cubicBezTo>
                  <a:cubicBezTo>
                    <a:pt x="51" y="167"/>
                    <a:pt x="45" y="175"/>
                    <a:pt x="44" y="184"/>
                  </a:cubicBezTo>
                  <a:cubicBezTo>
                    <a:pt x="40" y="184"/>
                    <a:pt x="32" y="185"/>
                    <a:pt x="29" y="182"/>
                  </a:cubicBezTo>
                  <a:cubicBezTo>
                    <a:pt x="28" y="180"/>
                    <a:pt x="32" y="180"/>
                    <a:pt x="33" y="178"/>
                  </a:cubicBezTo>
                  <a:cubicBezTo>
                    <a:pt x="31" y="176"/>
                    <a:pt x="33" y="172"/>
                    <a:pt x="33" y="170"/>
                  </a:cubicBezTo>
                  <a:cubicBezTo>
                    <a:pt x="32" y="167"/>
                    <a:pt x="28" y="164"/>
                    <a:pt x="27" y="161"/>
                  </a:cubicBezTo>
                  <a:cubicBezTo>
                    <a:pt x="26" y="160"/>
                    <a:pt x="26" y="158"/>
                    <a:pt x="25" y="156"/>
                  </a:cubicBezTo>
                  <a:cubicBezTo>
                    <a:pt x="23" y="150"/>
                    <a:pt x="18" y="145"/>
                    <a:pt x="15" y="140"/>
                  </a:cubicBezTo>
                  <a:cubicBezTo>
                    <a:pt x="15" y="130"/>
                    <a:pt x="18" y="121"/>
                    <a:pt x="19" y="111"/>
                  </a:cubicBezTo>
                  <a:cubicBezTo>
                    <a:pt x="20" y="103"/>
                    <a:pt x="26" y="96"/>
                    <a:pt x="21" y="88"/>
                  </a:cubicBezTo>
                  <a:cubicBezTo>
                    <a:pt x="18" y="93"/>
                    <a:pt x="14" y="97"/>
                    <a:pt x="11" y="103"/>
                  </a:cubicBezTo>
                  <a:cubicBezTo>
                    <a:pt x="12" y="105"/>
                    <a:pt x="11" y="108"/>
                    <a:pt x="11" y="110"/>
                  </a:cubicBezTo>
                  <a:cubicBezTo>
                    <a:pt x="11" y="113"/>
                    <a:pt x="12" y="115"/>
                    <a:pt x="13" y="117"/>
                  </a:cubicBezTo>
                  <a:cubicBezTo>
                    <a:pt x="14" y="125"/>
                    <a:pt x="11" y="131"/>
                    <a:pt x="9" y="138"/>
                  </a:cubicBezTo>
                  <a:cubicBezTo>
                    <a:pt x="8" y="138"/>
                    <a:pt x="6" y="138"/>
                    <a:pt x="4" y="138"/>
                  </a:cubicBezTo>
                  <a:cubicBezTo>
                    <a:pt x="3" y="134"/>
                    <a:pt x="4" y="130"/>
                    <a:pt x="3" y="126"/>
                  </a:cubicBezTo>
                  <a:cubicBezTo>
                    <a:pt x="3" y="122"/>
                    <a:pt x="0" y="119"/>
                    <a:pt x="2" y="114"/>
                  </a:cubicBezTo>
                  <a:cubicBezTo>
                    <a:pt x="4" y="112"/>
                    <a:pt x="4" y="108"/>
                    <a:pt x="5" y="103"/>
                  </a:cubicBezTo>
                  <a:cubicBezTo>
                    <a:pt x="6" y="101"/>
                    <a:pt x="7" y="97"/>
                    <a:pt x="8" y="94"/>
                  </a:cubicBezTo>
                  <a:cubicBezTo>
                    <a:pt x="9" y="90"/>
                    <a:pt x="10" y="86"/>
                    <a:pt x="11" y="84"/>
                  </a:cubicBezTo>
                  <a:cubicBezTo>
                    <a:pt x="12" y="81"/>
                    <a:pt x="14" y="78"/>
                    <a:pt x="15" y="76"/>
                  </a:cubicBezTo>
                  <a:cubicBezTo>
                    <a:pt x="17" y="68"/>
                    <a:pt x="16" y="60"/>
                    <a:pt x="22" y="55"/>
                  </a:cubicBezTo>
                  <a:cubicBezTo>
                    <a:pt x="29" y="54"/>
                    <a:pt x="31" y="50"/>
                    <a:pt x="29" y="43"/>
                  </a:cubicBezTo>
                  <a:cubicBezTo>
                    <a:pt x="28" y="40"/>
                    <a:pt x="25" y="36"/>
                    <a:pt x="26" y="30"/>
                  </a:cubicBezTo>
                  <a:cubicBezTo>
                    <a:pt x="27" y="25"/>
                    <a:pt x="32" y="21"/>
                    <a:pt x="39" y="23"/>
                  </a:cubicBezTo>
                  <a:cubicBezTo>
                    <a:pt x="43" y="24"/>
                    <a:pt x="48" y="32"/>
                    <a:pt x="46" y="39"/>
                  </a:cubicBezTo>
                  <a:cubicBezTo>
                    <a:pt x="45" y="41"/>
                    <a:pt x="42" y="43"/>
                    <a:pt x="42" y="46"/>
                  </a:cubicBezTo>
                  <a:cubicBezTo>
                    <a:pt x="43" y="52"/>
                    <a:pt x="51" y="50"/>
                    <a:pt x="56" y="53"/>
                  </a:cubicBezTo>
                  <a:cubicBezTo>
                    <a:pt x="61" y="57"/>
                    <a:pt x="62" y="66"/>
                    <a:pt x="62" y="74"/>
                  </a:cubicBezTo>
                  <a:cubicBezTo>
                    <a:pt x="64" y="77"/>
                    <a:pt x="66" y="80"/>
                    <a:pt x="67" y="83"/>
                  </a:cubicBezTo>
                  <a:cubicBezTo>
                    <a:pt x="69" y="77"/>
                    <a:pt x="71" y="69"/>
                    <a:pt x="73" y="61"/>
                  </a:cubicBezTo>
                  <a:cubicBezTo>
                    <a:pt x="76" y="50"/>
                    <a:pt x="76" y="36"/>
                    <a:pt x="84" y="32"/>
                  </a:cubicBezTo>
                  <a:cubicBezTo>
                    <a:pt x="86" y="31"/>
                    <a:pt x="89" y="32"/>
                    <a:pt x="90" y="29"/>
                  </a:cubicBezTo>
                  <a:cubicBezTo>
                    <a:pt x="90" y="24"/>
                    <a:pt x="86" y="18"/>
                    <a:pt x="87" y="12"/>
                  </a:cubicBezTo>
                  <a:cubicBezTo>
                    <a:pt x="88" y="5"/>
                    <a:pt x="101" y="0"/>
                    <a:pt x="106" y="7"/>
                  </a:cubicBezTo>
                  <a:cubicBezTo>
                    <a:pt x="110" y="14"/>
                    <a:pt x="105" y="19"/>
                    <a:pt x="107" y="27"/>
                  </a:cubicBezTo>
                  <a:cubicBezTo>
                    <a:pt x="110" y="32"/>
                    <a:pt x="116" y="33"/>
                    <a:pt x="120" y="38"/>
                  </a:cubicBezTo>
                  <a:cubicBezTo>
                    <a:pt x="122" y="41"/>
                    <a:pt x="124" y="53"/>
                    <a:pt x="125" y="58"/>
                  </a:cubicBezTo>
                  <a:cubicBezTo>
                    <a:pt x="125" y="61"/>
                    <a:pt x="124" y="65"/>
                    <a:pt x="123" y="67"/>
                  </a:cubicBezTo>
                  <a:cubicBezTo>
                    <a:pt x="122" y="77"/>
                    <a:pt x="122" y="86"/>
                    <a:pt x="117" y="91"/>
                  </a:cubicBezTo>
                  <a:cubicBezTo>
                    <a:pt x="117" y="107"/>
                    <a:pt x="109" y="113"/>
                    <a:pt x="107" y="127"/>
                  </a:cubicBezTo>
                  <a:cubicBezTo>
                    <a:pt x="106" y="129"/>
                    <a:pt x="107" y="131"/>
                    <a:pt x="106" y="134"/>
                  </a:cubicBezTo>
                  <a:cubicBezTo>
                    <a:pt x="105" y="138"/>
                    <a:pt x="103" y="142"/>
                    <a:pt x="103" y="148"/>
                  </a:cubicBezTo>
                  <a:cubicBezTo>
                    <a:pt x="106" y="150"/>
                    <a:pt x="108" y="153"/>
                    <a:pt x="110" y="155"/>
                  </a:cubicBezTo>
                  <a:cubicBezTo>
                    <a:pt x="111" y="157"/>
                    <a:pt x="113" y="157"/>
                    <a:pt x="114" y="159"/>
                  </a:cubicBezTo>
                  <a:cubicBezTo>
                    <a:pt x="114" y="162"/>
                    <a:pt x="110" y="165"/>
                    <a:pt x="109" y="167"/>
                  </a:cubicBezTo>
                  <a:cubicBezTo>
                    <a:pt x="108" y="170"/>
                    <a:pt x="108" y="174"/>
                    <a:pt x="106" y="176"/>
                  </a:cubicBezTo>
                  <a:cubicBezTo>
                    <a:pt x="104" y="179"/>
                    <a:pt x="102" y="180"/>
                    <a:pt x="100" y="182"/>
                  </a:cubicBezTo>
                  <a:close/>
                  <a:moveTo>
                    <a:pt x="99" y="173"/>
                  </a:moveTo>
                  <a:cubicBezTo>
                    <a:pt x="100" y="173"/>
                    <a:pt x="101" y="169"/>
                    <a:pt x="99" y="169"/>
                  </a:cubicBezTo>
                  <a:cubicBezTo>
                    <a:pt x="98" y="170"/>
                    <a:pt x="98" y="171"/>
                    <a:pt x="99" y="173"/>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aphicFrame>
        <p:nvGraphicFramePr>
          <p:cNvPr id="10" name="Tabelle 9"/>
          <p:cNvGraphicFramePr>
            <a:graphicFrameLocks noGrp="1"/>
          </p:cNvGraphicFramePr>
          <p:nvPr>
            <p:extLst>
              <p:ext uri="{D42A27DB-BD31-4B8C-83A1-F6EECF244321}">
                <p14:modId xmlns:p14="http://schemas.microsoft.com/office/powerpoint/2010/main" val="3453809892"/>
              </p:ext>
            </p:extLst>
          </p:nvPr>
        </p:nvGraphicFramePr>
        <p:xfrm>
          <a:off x="775467" y="1337454"/>
          <a:ext cx="1750214" cy="244836"/>
        </p:xfrm>
        <a:graphic>
          <a:graphicData uri="http://schemas.openxmlformats.org/drawingml/2006/table">
            <a:tbl>
              <a:tblPr firstRow="1" bandRow="1">
                <a:tableStyleId>{2D5ABB26-0587-4C30-8999-92F81FD0307C}</a:tableStyleId>
              </a:tblPr>
              <a:tblGrid>
                <a:gridCol w="1250153"/>
                <a:gridCol w="500061"/>
              </a:tblGrid>
              <a:tr h="122418">
                <a:tc>
                  <a:txBody>
                    <a:bodyPr/>
                    <a:lstStyle/>
                    <a:p>
                      <a:pPr algn="l">
                        <a:lnSpc>
                          <a:spcPct val="90000"/>
                        </a:lnSpc>
                      </a:pPr>
                      <a:r>
                        <a:rPr lang="de-DE" sz="800" dirty="0" smtClean="0">
                          <a:solidFill>
                            <a:schemeClr val="tx2"/>
                          </a:solidFill>
                        </a:rPr>
                        <a:t>Male</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50</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err="1" smtClean="0">
                          <a:solidFill>
                            <a:schemeClr val="tx2"/>
                          </a:solidFill>
                        </a:rPr>
                        <a:t>Female</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50</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Rechteck 10"/>
          <p:cNvSpPr/>
          <p:nvPr/>
        </p:nvSpPr>
        <p:spPr>
          <a:xfrm>
            <a:off x="1980838" y="1036384"/>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sp>
        <p:nvSpPr>
          <p:cNvPr id="15" name="Rechteck 14"/>
          <p:cNvSpPr/>
          <p:nvPr/>
        </p:nvSpPr>
        <p:spPr>
          <a:xfrm>
            <a:off x="1980838" y="1749509"/>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pSp>
        <p:nvGrpSpPr>
          <p:cNvPr id="27" name="Gruppieren 26"/>
          <p:cNvGrpSpPr/>
          <p:nvPr/>
        </p:nvGrpSpPr>
        <p:grpSpPr>
          <a:xfrm>
            <a:off x="315741" y="1621184"/>
            <a:ext cx="1638153" cy="513301"/>
            <a:chOff x="1103085" y="2832634"/>
            <a:chExt cx="2408028" cy="754743"/>
          </a:xfrm>
        </p:grpSpPr>
        <p:sp>
          <p:nvSpPr>
            <p:cNvPr id="12" name="Diagonal liegende Ecken des Rechtecks schneiden 11"/>
            <p:cNvSpPr/>
            <p:nvPr/>
          </p:nvSpPr>
          <p:spPr>
            <a:xfrm>
              <a:off x="1735583" y="3021319"/>
              <a:ext cx="1775530" cy="377371"/>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Age (S2</a:t>
              </a:r>
              <a:r>
                <a:rPr lang="de-DE" sz="1200" dirty="0"/>
                <a:t>)</a:t>
              </a:r>
            </a:p>
          </p:txBody>
        </p:sp>
        <p:sp>
          <p:nvSpPr>
            <p:cNvPr id="13" name="Ellipse 12"/>
            <p:cNvSpPr/>
            <p:nvPr/>
          </p:nvSpPr>
          <p:spPr>
            <a:xfrm>
              <a:off x="1103085" y="2832634"/>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6" name="Group 195"/>
            <p:cNvGrpSpPr>
              <a:grpSpLocks noChangeAspect="1"/>
            </p:cNvGrpSpPr>
            <p:nvPr/>
          </p:nvGrpSpPr>
          <p:grpSpPr>
            <a:xfrm>
              <a:off x="1214401" y="2893540"/>
              <a:ext cx="483182" cy="574515"/>
              <a:chOff x="3749787" y="3196936"/>
              <a:chExt cx="855653" cy="1017392"/>
            </a:xfrm>
            <a:solidFill>
              <a:schemeClr val="accent4">
                <a:lumMod val="75000"/>
              </a:schemeClr>
            </a:solidFill>
          </p:grpSpPr>
          <p:sp>
            <p:nvSpPr>
              <p:cNvPr id="17" name="Freeform 23"/>
              <p:cNvSpPr>
                <a:spLocks/>
              </p:cNvSpPr>
              <p:nvPr/>
            </p:nvSpPr>
            <p:spPr bwMode="auto">
              <a:xfrm>
                <a:off x="4296191" y="3196936"/>
                <a:ext cx="200633" cy="200633"/>
              </a:xfrm>
              <a:custGeom>
                <a:avLst/>
                <a:gdLst/>
                <a:ahLst/>
                <a:cxnLst>
                  <a:cxn ang="0">
                    <a:pos x="168" y="108"/>
                  </a:cxn>
                  <a:cxn ang="0">
                    <a:pos x="108" y="11"/>
                  </a:cxn>
                  <a:cxn ang="0">
                    <a:pos x="10" y="71"/>
                  </a:cxn>
                  <a:cxn ang="0">
                    <a:pos x="71" y="169"/>
                  </a:cxn>
                  <a:cxn ang="0">
                    <a:pos x="168" y="108"/>
                  </a:cxn>
                </a:cxnLst>
                <a:rect l="0" t="0" r="r" b="b"/>
                <a:pathLst>
                  <a:path w="179" h="179">
                    <a:moveTo>
                      <a:pt x="168" y="108"/>
                    </a:moveTo>
                    <a:cubicBezTo>
                      <a:pt x="179" y="65"/>
                      <a:pt x="151" y="21"/>
                      <a:pt x="108" y="11"/>
                    </a:cubicBezTo>
                    <a:cubicBezTo>
                      <a:pt x="64" y="0"/>
                      <a:pt x="20" y="28"/>
                      <a:pt x="10" y="71"/>
                    </a:cubicBezTo>
                    <a:cubicBezTo>
                      <a:pt x="0" y="115"/>
                      <a:pt x="27" y="159"/>
                      <a:pt x="71" y="169"/>
                    </a:cubicBezTo>
                    <a:cubicBezTo>
                      <a:pt x="114" y="179"/>
                      <a:pt x="158" y="152"/>
                      <a:pt x="168" y="108"/>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24"/>
              <p:cNvSpPr>
                <a:spLocks/>
              </p:cNvSpPr>
              <p:nvPr/>
            </p:nvSpPr>
            <p:spPr bwMode="auto">
              <a:xfrm>
                <a:off x="4244965" y="3649901"/>
                <a:ext cx="309249" cy="564427"/>
              </a:xfrm>
              <a:custGeom>
                <a:avLst/>
                <a:gdLst/>
                <a:ahLst/>
                <a:cxnLst>
                  <a:cxn ang="0">
                    <a:pos x="104" y="70"/>
                  </a:cxn>
                  <a:cxn ang="0">
                    <a:pos x="75" y="96"/>
                  </a:cxn>
                  <a:cxn ang="0">
                    <a:pos x="67" y="97"/>
                  </a:cxn>
                  <a:cxn ang="0">
                    <a:pos x="28" y="65"/>
                  </a:cxn>
                  <a:cxn ang="0">
                    <a:pos x="5" y="0"/>
                  </a:cxn>
                  <a:cxn ang="0">
                    <a:pos x="0" y="60"/>
                  </a:cxn>
                  <a:cxn ang="0">
                    <a:pos x="16" y="219"/>
                  </a:cxn>
                  <a:cxn ang="0">
                    <a:pos x="46" y="226"/>
                  </a:cxn>
                  <a:cxn ang="0">
                    <a:pos x="46" y="467"/>
                  </a:cxn>
                  <a:cxn ang="0">
                    <a:pos x="83" y="504"/>
                  </a:cxn>
                  <a:cxn ang="0">
                    <a:pos x="119" y="467"/>
                  </a:cxn>
                  <a:cxn ang="0">
                    <a:pos x="119" y="233"/>
                  </a:cxn>
                  <a:cxn ang="0">
                    <a:pos x="151" y="233"/>
                  </a:cxn>
                  <a:cxn ang="0">
                    <a:pos x="151" y="467"/>
                  </a:cxn>
                  <a:cxn ang="0">
                    <a:pos x="188" y="504"/>
                  </a:cxn>
                  <a:cxn ang="0">
                    <a:pos x="224" y="467"/>
                  </a:cxn>
                  <a:cxn ang="0">
                    <a:pos x="224" y="226"/>
                  </a:cxn>
                  <a:cxn ang="0">
                    <a:pos x="268" y="205"/>
                  </a:cxn>
                  <a:cxn ang="0">
                    <a:pos x="267" y="17"/>
                  </a:cxn>
                  <a:cxn ang="0">
                    <a:pos x="109" y="70"/>
                  </a:cxn>
                  <a:cxn ang="0">
                    <a:pos x="104" y="70"/>
                  </a:cxn>
                </a:cxnLst>
                <a:rect l="0" t="0" r="r" b="b"/>
                <a:pathLst>
                  <a:path w="276" h="504">
                    <a:moveTo>
                      <a:pt x="104" y="70"/>
                    </a:moveTo>
                    <a:cubicBezTo>
                      <a:pt x="100" y="82"/>
                      <a:pt x="89" y="92"/>
                      <a:pt x="75" y="96"/>
                    </a:cubicBezTo>
                    <a:cubicBezTo>
                      <a:pt x="72" y="96"/>
                      <a:pt x="70" y="97"/>
                      <a:pt x="67" y="97"/>
                    </a:cubicBezTo>
                    <a:cubicBezTo>
                      <a:pt x="48" y="97"/>
                      <a:pt x="32" y="83"/>
                      <a:pt x="28" y="65"/>
                    </a:cubicBezTo>
                    <a:cubicBezTo>
                      <a:pt x="22" y="41"/>
                      <a:pt x="14" y="19"/>
                      <a:pt x="5" y="0"/>
                    </a:cubicBezTo>
                    <a:cubicBezTo>
                      <a:pt x="3" y="20"/>
                      <a:pt x="1" y="40"/>
                      <a:pt x="0" y="60"/>
                    </a:cubicBezTo>
                    <a:cubicBezTo>
                      <a:pt x="11" y="129"/>
                      <a:pt x="16" y="182"/>
                      <a:pt x="16" y="219"/>
                    </a:cubicBezTo>
                    <a:cubicBezTo>
                      <a:pt x="24" y="222"/>
                      <a:pt x="34" y="224"/>
                      <a:pt x="46" y="226"/>
                    </a:cubicBezTo>
                    <a:cubicBezTo>
                      <a:pt x="46" y="467"/>
                      <a:pt x="46" y="467"/>
                      <a:pt x="46" y="467"/>
                    </a:cubicBezTo>
                    <a:cubicBezTo>
                      <a:pt x="46" y="487"/>
                      <a:pt x="63" y="504"/>
                      <a:pt x="83" y="504"/>
                    </a:cubicBezTo>
                    <a:cubicBezTo>
                      <a:pt x="103" y="504"/>
                      <a:pt x="119" y="487"/>
                      <a:pt x="119" y="467"/>
                    </a:cubicBezTo>
                    <a:cubicBezTo>
                      <a:pt x="119" y="233"/>
                      <a:pt x="119" y="233"/>
                      <a:pt x="119" y="233"/>
                    </a:cubicBezTo>
                    <a:cubicBezTo>
                      <a:pt x="130" y="233"/>
                      <a:pt x="141" y="233"/>
                      <a:pt x="151" y="233"/>
                    </a:cubicBezTo>
                    <a:cubicBezTo>
                      <a:pt x="151" y="467"/>
                      <a:pt x="151" y="467"/>
                      <a:pt x="151" y="467"/>
                    </a:cubicBezTo>
                    <a:cubicBezTo>
                      <a:pt x="151" y="487"/>
                      <a:pt x="168" y="504"/>
                      <a:pt x="188" y="504"/>
                    </a:cubicBezTo>
                    <a:cubicBezTo>
                      <a:pt x="208" y="504"/>
                      <a:pt x="224" y="487"/>
                      <a:pt x="224" y="467"/>
                    </a:cubicBezTo>
                    <a:cubicBezTo>
                      <a:pt x="224" y="226"/>
                      <a:pt x="224" y="226"/>
                      <a:pt x="224" y="226"/>
                    </a:cubicBezTo>
                    <a:cubicBezTo>
                      <a:pt x="250" y="222"/>
                      <a:pt x="268" y="215"/>
                      <a:pt x="268" y="205"/>
                    </a:cubicBezTo>
                    <a:cubicBezTo>
                      <a:pt x="268" y="205"/>
                      <a:pt x="276" y="114"/>
                      <a:pt x="267" y="17"/>
                    </a:cubicBezTo>
                    <a:cubicBezTo>
                      <a:pt x="229" y="41"/>
                      <a:pt x="178" y="58"/>
                      <a:pt x="109" y="70"/>
                    </a:cubicBezTo>
                    <a:cubicBezTo>
                      <a:pt x="107" y="70"/>
                      <a:pt x="106" y="70"/>
                      <a:pt x="104" y="70"/>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25"/>
              <p:cNvSpPr>
                <a:spLocks/>
              </p:cNvSpPr>
              <p:nvPr/>
            </p:nvSpPr>
            <p:spPr bwMode="auto">
              <a:xfrm>
                <a:off x="4212238" y="3407529"/>
                <a:ext cx="393202" cy="311621"/>
              </a:xfrm>
              <a:custGeom>
                <a:avLst/>
                <a:gdLst/>
                <a:ahLst/>
                <a:cxnLst>
                  <a:cxn ang="0">
                    <a:pos x="41" y="82"/>
                  </a:cxn>
                  <a:cxn ang="0">
                    <a:pos x="71" y="69"/>
                  </a:cxn>
                  <a:cxn ang="0">
                    <a:pos x="57" y="103"/>
                  </a:cxn>
                  <a:cxn ang="0">
                    <a:pos x="121" y="216"/>
                  </a:cxn>
                  <a:cxn ang="0">
                    <a:pos x="126" y="215"/>
                  </a:cxn>
                  <a:cxn ang="0">
                    <a:pos x="238" y="182"/>
                  </a:cxn>
                  <a:cxn ang="0">
                    <a:pos x="282" y="149"/>
                  </a:cxn>
                  <a:cxn ang="0">
                    <a:pos x="283" y="147"/>
                  </a:cxn>
                  <a:cxn ang="0">
                    <a:pos x="265" y="88"/>
                  </a:cxn>
                  <a:cxn ang="0">
                    <a:pos x="287" y="110"/>
                  </a:cxn>
                  <a:cxn ang="0">
                    <a:pos x="295" y="131"/>
                  </a:cxn>
                  <a:cxn ang="0">
                    <a:pos x="295" y="134"/>
                  </a:cxn>
                  <a:cxn ang="0">
                    <a:pos x="289" y="153"/>
                  </a:cxn>
                  <a:cxn ang="0">
                    <a:pos x="285" y="158"/>
                  </a:cxn>
                  <a:cxn ang="0">
                    <a:pos x="242" y="190"/>
                  </a:cxn>
                  <a:cxn ang="0">
                    <a:pos x="127" y="222"/>
                  </a:cxn>
                  <a:cxn ang="0">
                    <a:pos x="123" y="223"/>
                  </a:cxn>
                  <a:cxn ang="0">
                    <a:pos x="116" y="227"/>
                  </a:cxn>
                  <a:cxn ang="0">
                    <a:pos x="104" y="255"/>
                  </a:cxn>
                  <a:cxn ang="0">
                    <a:pos x="127" y="278"/>
                  </a:cxn>
                  <a:cxn ang="0">
                    <a:pos x="132" y="278"/>
                  </a:cxn>
                  <a:cxn ang="0">
                    <a:pos x="135" y="278"/>
                  </a:cxn>
                  <a:cxn ang="0">
                    <a:pos x="136" y="278"/>
                  </a:cxn>
                  <a:cxn ang="0">
                    <a:pos x="136" y="278"/>
                  </a:cxn>
                  <a:cxn ang="0">
                    <a:pos x="295" y="224"/>
                  </a:cxn>
                  <a:cxn ang="0">
                    <a:pos x="296" y="223"/>
                  </a:cxn>
                  <a:cxn ang="0">
                    <a:pos x="337" y="183"/>
                  </a:cxn>
                  <a:cxn ang="0">
                    <a:pos x="351" y="134"/>
                  </a:cxn>
                  <a:cxn ang="0">
                    <a:pos x="351" y="132"/>
                  </a:cxn>
                  <a:cxn ang="0">
                    <a:pos x="333" y="79"/>
                  </a:cxn>
                  <a:cxn ang="0">
                    <a:pos x="263" y="22"/>
                  </a:cxn>
                  <a:cxn ang="0">
                    <a:pos x="164" y="0"/>
                  </a:cxn>
                  <a:cxn ang="0">
                    <a:pos x="0" y="41"/>
                  </a:cxn>
                  <a:cxn ang="0">
                    <a:pos x="41" y="82"/>
                  </a:cxn>
                </a:cxnLst>
                <a:rect l="0" t="0" r="r" b="b"/>
                <a:pathLst>
                  <a:path w="351" h="278">
                    <a:moveTo>
                      <a:pt x="41" y="82"/>
                    </a:moveTo>
                    <a:cubicBezTo>
                      <a:pt x="50" y="77"/>
                      <a:pt x="61" y="73"/>
                      <a:pt x="71" y="69"/>
                    </a:cubicBezTo>
                    <a:cubicBezTo>
                      <a:pt x="66" y="79"/>
                      <a:pt x="61" y="91"/>
                      <a:pt x="57" y="103"/>
                    </a:cubicBezTo>
                    <a:cubicBezTo>
                      <a:pt x="85" y="138"/>
                      <a:pt x="106" y="176"/>
                      <a:pt x="121" y="216"/>
                    </a:cubicBezTo>
                    <a:cubicBezTo>
                      <a:pt x="122" y="215"/>
                      <a:pt x="124" y="215"/>
                      <a:pt x="126" y="215"/>
                    </a:cubicBezTo>
                    <a:cubicBezTo>
                      <a:pt x="172" y="207"/>
                      <a:pt x="210" y="196"/>
                      <a:pt x="238" y="182"/>
                    </a:cubicBezTo>
                    <a:cubicBezTo>
                      <a:pt x="267" y="169"/>
                      <a:pt x="278" y="155"/>
                      <a:pt x="282" y="149"/>
                    </a:cubicBezTo>
                    <a:cubicBezTo>
                      <a:pt x="283" y="148"/>
                      <a:pt x="283" y="148"/>
                      <a:pt x="283" y="147"/>
                    </a:cubicBezTo>
                    <a:cubicBezTo>
                      <a:pt x="279" y="126"/>
                      <a:pt x="273" y="106"/>
                      <a:pt x="265" y="88"/>
                    </a:cubicBezTo>
                    <a:cubicBezTo>
                      <a:pt x="275" y="95"/>
                      <a:pt x="282" y="103"/>
                      <a:pt x="287" y="110"/>
                    </a:cubicBezTo>
                    <a:cubicBezTo>
                      <a:pt x="292" y="117"/>
                      <a:pt x="294" y="124"/>
                      <a:pt x="295" y="131"/>
                    </a:cubicBezTo>
                    <a:cubicBezTo>
                      <a:pt x="295" y="132"/>
                      <a:pt x="295" y="133"/>
                      <a:pt x="295" y="134"/>
                    </a:cubicBezTo>
                    <a:cubicBezTo>
                      <a:pt x="295" y="140"/>
                      <a:pt x="293" y="146"/>
                      <a:pt x="289" y="153"/>
                    </a:cubicBezTo>
                    <a:cubicBezTo>
                      <a:pt x="288" y="155"/>
                      <a:pt x="287" y="156"/>
                      <a:pt x="285" y="158"/>
                    </a:cubicBezTo>
                    <a:cubicBezTo>
                      <a:pt x="278" y="168"/>
                      <a:pt x="264" y="179"/>
                      <a:pt x="242" y="190"/>
                    </a:cubicBezTo>
                    <a:cubicBezTo>
                      <a:pt x="215" y="202"/>
                      <a:pt x="178" y="214"/>
                      <a:pt x="127" y="222"/>
                    </a:cubicBezTo>
                    <a:cubicBezTo>
                      <a:pt x="126" y="223"/>
                      <a:pt x="124" y="223"/>
                      <a:pt x="123" y="223"/>
                    </a:cubicBezTo>
                    <a:cubicBezTo>
                      <a:pt x="121" y="224"/>
                      <a:pt x="118" y="225"/>
                      <a:pt x="116" y="227"/>
                    </a:cubicBezTo>
                    <a:cubicBezTo>
                      <a:pt x="107" y="233"/>
                      <a:pt x="102" y="244"/>
                      <a:pt x="104" y="255"/>
                    </a:cubicBezTo>
                    <a:cubicBezTo>
                      <a:pt x="106" y="267"/>
                      <a:pt x="116" y="276"/>
                      <a:pt x="127" y="278"/>
                    </a:cubicBezTo>
                    <a:cubicBezTo>
                      <a:pt x="129" y="278"/>
                      <a:pt x="130" y="278"/>
                      <a:pt x="132" y="278"/>
                    </a:cubicBezTo>
                    <a:cubicBezTo>
                      <a:pt x="133" y="278"/>
                      <a:pt x="134" y="278"/>
                      <a:pt x="135" y="278"/>
                    </a:cubicBezTo>
                    <a:cubicBezTo>
                      <a:pt x="136" y="278"/>
                      <a:pt x="136" y="278"/>
                      <a:pt x="136" y="278"/>
                    </a:cubicBezTo>
                    <a:cubicBezTo>
                      <a:pt x="136" y="278"/>
                      <a:pt x="136" y="278"/>
                      <a:pt x="136" y="278"/>
                    </a:cubicBezTo>
                    <a:cubicBezTo>
                      <a:pt x="209" y="265"/>
                      <a:pt x="260" y="247"/>
                      <a:pt x="295" y="224"/>
                    </a:cubicBezTo>
                    <a:cubicBezTo>
                      <a:pt x="295" y="224"/>
                      <a:pt x="295" y="223"/>
                      <a:pt x="296" y="223"/>
                    </a:cubicBezTo>
                    <a:cubicBezTo>
                      <a:pt x="313" y="211"/>
                      <a:pt x="327" y="198"/>
                      <a:pt x="337" y="183"/>
                    </a:cubicBezTo>
                    <a:cubicBezTo>
                      <a:pt x="346" y="168"/>
                      <a:pt x="351" y="151"/>
                      <a:pt x="351" y="134"/>
                    </a:cubicBezTo>
                    <a:cubicBezTo>
                      <a:pt x="351" y="133"/>
                      <a:pt x="351" y="133"/>
                      <a:pt x="351" y="132"/>
                    </a:cubicBezTo>
                    <a:cubicBezTo>
                      <a:pt x="350" y="113"/>
                      <a:pt x="344" y="94"/>
                      <a:pt x="333" y="79"/>
                    </a:cubicBezTo>
                    <a:cubicBezTo>
                      <a:pt x="317" y="55"/>
                      <a:pt x="292" y="35"/>
                      <a:pt x="263" y="22"/>
                    </a:cubicBezTo>
                    <a:cubicBezTo>
                      <a:pt x="234" y="8"/>
                      <a:pt x="200" y="0"/>
                      <a:pt x="164" y="0"/>
                    </a:cubicBezTo>
                    <a:cubicBezTo>
                      <a:pt x="100" y="0"/>
                      <a:pt x="46" y="12"/>
                      <a:pt x="0" y="41"/>
                    </a:cubicBezTo>
                    <a:cubicBezTo>
                      <a:pt x="10" y="50"/>
                      <a:pt x="24" y="64"/>
                      <a:pt x="41" y="82"/>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26"/>
              <p:cNvSpPr>
                <a:spLocks/>
              </p:cNvSpPr>
              <p:nvPr/>
            </p:nvSpPr>
            <p:spPr bwMode="auto">
              <a:xfrm>
                <a:off x="3749787" y="3668873"/>
                <a:ext cx="45534" cy="543083"/>
              </a:xfrm>
              <a:custGeom>
                <a:avLst/>
                <a:gdLst/>
                <a:ahLst/>
                <a:cxnLst>
                  <a:cxn ang="0">
                    <a:pos x="33" y="16"/>
                  </a:cxn>
                  <a:cxn ang="0">
                    <a:pos x="34" y="0"/>
                  </a:cxn>
                  <a:cxn ang="0">
                    <a:pos x="0" y="59"/>
                  </a:cxn>
                  <a:cxn ang="0">
                    <a:pos x="0" y="467"/>
                  </a:cxn>
                  <a:cxn ang="0">
                    <a:pos x="18" y="485"/>
                  </a:cxn>
                  <a:cxn ang="0">
                    <a:pos x="36" y="467"/>
                  </a:cxn>
                  <a:cxn ang="0">
                    <a:pos x="36" y="59"/>
                  </a:cxn>
                  <a:cxn ang="0">
                    <a:pos x="41" y="42"/>
                  </a:cxn>
                  <a:cxn ang="0">
                    <a:pos x="33" y="16"/>
                  </a:cxn>
                </a:cxnLst>
                <a:rect l="0" t="0" r="r" b="b"/>
                <a:pathLst>
                  <a:path w="41" h="485">
                    <a:moveTo>
                      <a:pt x="33" y="16"/>
                    </a:moveTo>
                    <a:cubicBezTo>
                      <a:pt x="33" y="10"/>
                      <a:pt x="33" y="5"/>
                      <a:pt x="34" y="0"/>
                    </a:cubicBezTo>
                    <a:cubicBezTo>
                      <a:pt x="14" y="12"/>
                      <a:pt x="0" y="34"/>
                      <a:pt x="0" y="59"/>
                    </a:cubicBezTo>
                    <a:cubicBezTo>
                      <a:pt x="0" y="467"/>
                      <a:pt x="0" y="467"/>
                      <a:pt x="0" y="467"/>
                    </a:cubicBezTo>
                    <a:cubicBezTo>
                      <a:pt x="0" y="477"/>
                      <a:pt x="8" y="485"/>
                      <a:pt x="18" y="485"/>
                    </a:cubicBezTo>
                    <a:cubicBezTo>
                      <a:pt x="28" y="485"/>
                      <a:pt x="36" y="477"/>
                      <a:pt x="36" y="467"/>
                    </a:cubicBezTo>
                    <a:cubicBezTo>
                      <a:pt x="36" y="59"/>
                      <a:pt x="36" y="59"/>
                      <a:pt x="36" y="59"/>
                    </a:cubicBezTo>
                    <a:cubicBezTo>
                      <a:pt x="36" y="53"/>
                      <a:pt x="38" y="47"/>
                      <a:pt x="41" y="42"/>
                    </a:cubicBezTo>
                    <a:cubicBezTo>
                      <a:pt x="35" y="34"/>
                      <a:pt x="32" y="25"/>
                      <a:pt x="33" y="16"/>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27"/>
              <p:cNvSpPr>
                <a:spLocks/>
              </p:cNvSpPr>
              <p:nvPr/>
            </p:nvSpPr>
            <p:spPr bwMode="auto">
              <a:xfrm>
                <a:off x="3862673" y="3673142"/>
                <a:ext cx="43636" cy="82055"/>
              </a:xfrm>
              <a:custGeom>
                <a:avLst/>
                <a:gdLst/>
                <a:ahLst/>
                <a:cxnLst>
                  <a:cxn ang="0">
                    <a:pos x="0" y="41"/>
                  </a:cxn>
                  <a:cxn ang="0">
                    <a:pos x="3" y="55"/>
                  </a:cxn>
                  <a:cxn ang="0">
                    <a:pos x="3" y="55"/>
                  </a:cxn>
                  <a:cxn ang="0">
                    <a:pos x="21" y="73"/>
                  </a:cxn>
                  <a:cxn ang="0">
                    <a:pos x="39" y="55"/>
                  </a:cxn>
                  <a:cxn ang="0">
                    <a:pos x="13" y="0"/>
                  </a:cxn>
                  <a:cxn ang="0">
                    <a:pos x="12" y="15"/>
                  </a:cxn>
                  <a:cxn ang="0">
                    <a:pos x="0" y="41"/>
                  </a:cxn>
                </a:cxnLst>
                <a:rect l="0" t="0" r="r" b="b"/>
                <a:pathLst>
                  <a:path w="39" h="73">
                    <a:moveTo>
                      <a:pt x="0" y="41"/>
                    </a:moveTo>
                    <a:cubicBezTo>
                      <a:pt x="2" y="46"/>
                      <a:pt x="3" y="50"/>
                      <a:pt x="3" y="55"/>
                    </a:cubicBezTo>
                    <a:cubicBezTo>
                      <a:pt x="3" y="55"/>
                      <a:pt x="3" y="55"/>
                      <a:pt x="3" y="55"/>
                    </a:cubicBezTo>
                    <a:cubicBezTo>
                      <a:pt x="3" y="65"/>
                      <a:pt x="11" y="73"/>
                      <a:pt x="21" y="73"/>
                    </a:cubicBezTo>
                    <a:cubicBezTo>
                      <a:pt x="31" y="73"/>
                      <a:pt x="39" y="65"/>
                      <a:pt x="39" y="55"/>
                    </a:cubicBezTo>
                    <a:cubicBezTo>
                      <a:pt x="39" y="33"/>
                      <a:pt x="29" y="13"/>
                      <a:pt x="13" y="0"/>
                    </a:cubicBezTo>
                    <a:cubicBezTo>
                      <a:pt x="12" y="5"/>
                      <a:pt x="12" y="10"/>
                      <a:pt x="12" y="15"/>
                    </a:cubicBezTo>
                    <a:cubicBezTo>
                      <a:pt x="11" y="25"/>
                      <a:pt x="7" y="34"/>
                      <a:pt x="0" y="41"/>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28"/>
              <p:cNvSpPr>
                <a:spLocks/>
              </p:cNvSpPr>
              <p:nvPr/>
            </p:nvSpPr>
            <p:spPr bwMode="auto">
              <a:xfrm>
                <a:off x="3794372" y="3441205"/>
                <a:ext cx="557787" cy="770751"/>
              </a:xfrm>
              <a:custGeom>
                <a:avLst/>
                <a:gdLst/>
                <a:ahLst/>
                <a:cxnLst>
                  <a:cxn ang="0">
                    <a:pos x="469" y="226"/>
                  </a:cxn>
                  <a:cxn ang="0">
                    <a:pos x="475" y="199"/>
                  </a:cxn>
                  <a:cxn ang="0">
                    <a:pos x="486" y="189"/>
                  </a:cxn>
                  <a:cxn ang="0">
                    <a:pos x="427" y="82"/>
                  </a:cxn>
                  <a:cxn ang="0">
                    <a:pos x="416" y="68"/>
                  </a:cxn>
                  <a:cxn ang="0">
                    <a:pos x="407" y="56"/>
                  </a:cxn>
                  <a:cxn ang="0">
                    <a:pos x="366" y="16"/>
                  </a:cxn>
                  <a:cxn ang="0">
                    <a:pos x="356" y="7"/>
                  </a:cxn>
                  <a:cxn ang="0">
                    <a:pos x="329" y="2"/>
                  </a:cxn>
                  <a:cxn ang="0">
                    <a:pos x="326" y="2"/>
                  </a:cxn>
                  <a:cxn ang="0">
                    <a:pos x="255" y="35"/>
                  </a:cxn>
                  <a:cxn ang="0">
                    <a:pos x="234" y="32"/>
                  </a:cxn>
                  <a:cxn ang="0">
                    <a:pos x="182" y="0"/>
                  </a:cxn>
                  <a:cxn ang="0">
                    <a:pos x="182" y="0"/>
                  </a:cxn>
                  <a:cxn ang="0">
                    <a:pos x="182" y="0"/>
                  </a:cxn>
                  <a:cxn ang="0">
                    <a:pos x="93" y="33"/>
                  </a:cxn>
                  <a:cxn ang="0">
                    <a:pos x="32" y="101"/>
                  </a:cxn>
                  <a:cxn ang="0">
                    <a:pos x="2" y="198"/>
                  </a:cxn>
                  <a:cxn ang="0">
                    <a:pos x="1" y="219"/>
                  </a:cxn>
                  <a:cxn ang="0">
                    <a:pos x="6" y="238"/>
                  </a:cxn>
                  <a:cxn ang="0">
                    <a:pos x="31" y="252"/>
                  </a:cxn>
                  <a:cxn ang="0">
                    <a:pos x="33" y="252"/>
                  </a:cxn>
                  <a:cxn ang="0">
                    <a:pos x="57" y="241"/>
                  </a:cxn>
                  <a:cxn ang="0">
                    <a:pos x="65" y="222"/>
                  </a:cxn>
                  <a:cxn ang="0">
                    <a:pos x="66" y="202"/>
                  </a:cxn>
                  <a:cxn ang="0">
                    <a:pos x="88" y="132"/>
                  </a:cxn>
                  <a:cxn ang="0">
                    <a:pos x="146" y="77"/>
                  </a:cxn>
                  <a:cxn ang="0">
                    <a:pos x="109" y="458"/>
                  </a:cxn>
                  <a:cxn ang="0">
                    <a:pos x="141" y="477"/>
                  </a:cxn>
                  <a:cxn ang="0">
                    <a:pos x="137" y="642"/>
                  </a:cxn>
                  <a:cxn ang="0">
                    <a:pos x="183" y="688"/>
                  </a:cxn>
                  <a:cxn ang="0">
                    <a:pos x="229" y="642"/>
                  </a:cxn>
                  <a:cxn ang="0">
                    <a:pos x="233" y="495"/>
                  </a:cxn>
                  <a:cxn ang="0">
                    <a:pos x="255" y="497"/>
                  </a:cxn>
                  <a:cxn ang="0">
                    <a:pos x="277" y="495"/>
                  </a:cxn>
                  <a:cxn ang="0">
                    <a:pos x="281" y="642"/>
                  </a:cxn>
                  <a:cxn ang="0">
                    <a:pos x="327" y="688"/>
                  </a:cxn>
                  <a:cxn ang="0">
                    <a:pos x="373" y="642"/>
                  </a:cxn>
                  <a:cxn ang="0">
                    <a:pos x="369" y="477"/>
                  </a:cxn>
                  <a:cxn ang="0">
                    <a:pos x="401" y="458"/>
                  </a:cxn>
                  <a:cxn ang="0">
                    <a:pos x="410" y="400"/>
                  </a:cxn>
                  <a:cxn ang="0">
                    <a:pos x="401" y="294"/>
                  </a:cxn>
                  <a:cxn ang="0">
                    <a:pos x="371" y="114"/>
                  </a:cxn>
                  <a:cxn ang="0">
                    <a:pos x="409" y="171"/>
                  </a:cxn>
                  <a:cxn ang="0">
                    <a:pos x="437" y="249"/>
                  </a:cxn>
                  <a:cxn ang="0">
                    <a:pos x="469" y="275"/>
                  </a:cxn>
                  <a:cxn ang="0">
                    <a:pos x="476" y="274"/>
                  </a:cxn>
                  <a:cxn ang="0">
                    <a:pos x="498" y="255"/>
                  </a:cxn>
                  <a:cxn ang="0">
                    <a:pos x="469" y="226"/>
                  </a:cxn>
                </a:cxnLst>
                <a:rect l="0" t="0" r="r" b="b"/>
                <a:pathLst>
                  <a:path w="498" h="688">
                    <a:moveTo>
                      <a:pt x="469" y="226"/>
                    </a:moveTo>
                    <a:cubicBezTo>
                      <a:pt x="468" y="216"/>
                      <a:pt x="470" y="207"/>
                      <a:pt x="475" y="199"/>
                    </a:cubicBezTo>
                    <a:cubicBezTo>
                      <a:pt x="478" y="195"/>
                      <a:pt x="482" y="192"/>
                      <a:pt x="486" y="189"/>
                    </a:cubicBezTo>
                    <a:cubicBezTo>
                      <a:pt x="470" y="146"/>
                      <a:pt x="449" y="110"/>
                      <a:pt x="427" y="82"/>
                    </a:cubicBezTo>
                    <a:cubicBezTo>
                      <a:pt x="424" y="77"/>
                      <a:pt x="420" y="72"/>
                      <a:pt x="416" y="68"/>
                    </a:cubicBezTo>
                    <a:cubicBezTo>
                      <a:pt x="413" y="64"/>
                      <a:pt x="410" y="60"/>
                      <a:pt x="407" y="56"/>
                    </a:cubicBezTo>
                    <a:cubicBezTo>
                      <a:pt x="390" y="37"/>
                      <a:pt x="375" y="24"/>
                      <a:pt x="366" y="16"/>
                    </a:cubicBezTo>
                    <a:cubicBezTo>
                      <a:pt x="360" y="11"/>
                      <a:pt x="356" y="8"/>
                      <a:pt x="356" y="7"/>
                    </a:cubicBezTo>
                    <a:cubicBezTo>
                      <a:pt x="348" y="1"/>
                      <a:pt x="338" y="0"/>
                      <a:pt x="329" y="2"/>
                    </a:cubicBezTo>
                    <a:cubicBezTo>
                      <a:pt x="328" y="2"/>
                      <a:pt x="327" y="2"/>
                      <a:pt x="326" y="2"/>
                    </a:cubicBezTo>
                    <a:cubicBezTo>
                      <a:pt x="309" y="22"/>
                      <a:pt x="283" y="35"/>
                      <a:pt x="255" y="35"/>
                    </a:cubicBezTo>
                    <a:cubicBezTo>
                      <a:pt x="248" y="35"/>
                      <a:pt x="241" y="34"/>
                      <a:pt x="234" y="32"/>
                    </a:cubicBezTo>
                    <a:cubicBezTo>
                      <a:pt x="213" y="27"/>
                      <a:pt x="195" y="16"/>
                      <a:pt x="182" y="0"/>
                    </a:cubicBezTo>
                    <a:cubicBezTo>
                      <a:pt x="182" y="0"/>
                      <a:pt x="182" y="0"/>
                      <a:pt x="182" y="0"/>
                    </a:cubicBezTo>
                    <a:cubicBezTo>
                      <a:pt x="182" y="0"/>
                      <a:pt x="182" y="0"/>
                      <a:pt x="182" y="0"/>
                    </a:cubicBezTo>
                    <a:cubicBezTo>
                      <a:pt x="178" y="0"/>
                      <a:pt x="137" y="4"/>
                      <a:pt x="93" y="33"/>
                    </a:cubicBezTo>
                    <a:cubicBezTo>
                      <a:pt x="71" y="48"/>
                      <a:pt x="49" y="70"/>
                      <a:pt x="32" y="101"/>
                    </a:cubicBezTo>
                    <a:cubicBezTo>
                      <a:pt x="17" y="127"/>
                      <a:pt x="7" y="159"/>
                      <a:pt x="2" y="198"/>
                    </a:cubicBezTo>
                    <a:cubicBezTo>
                      <a:pt x="2" y="205"/>
                      <a:pt x="1" y="212"/>
                      <a:pt x="1" y="219"/>
                    </a:cubicBezTo>
                    <a:cubicBezTo>
                      <a:pt x="0" y="226"/>
                      <a:pt x="2" y="233"/>
                      <a:pt x="6" y="238"/>
                    </a:cubicBezTo>
                    <a:cubicBezTo>
                      <a:pt x="12" y="246"/>
                      <a:pt x="21" y="252"/>
                      <a:pt x="31" y="252"/>
                    </a:cubicBezTo>
                    <a:cubicBezTo>
                      <a:pt x="32" y="252"/>
                      <a:pt x="32" y="252"/>
                      <a:pt x="33" y="252"/>
                    </a:cubicBezTo>
                    <a:cubicBezTo>
                      <a:pt x="42" y="252"/>
                      <a:pt x="51" y="248"/>
                      <a:pt x="57" y="241"/>
                    </a:cubicBezTo>
                    <a:cubicBezTo>
                      <a:pt x="61" y="236"/>
                      <a:pt x="64" y="229"/>
                      <a:pt x="65" y="222"/>
                    </a:cubicBezTo>
                    <a:cubicBezTo>
                      <a:pt x="65" y="215"/>
                      <a:pt x="65" y="208"/>
                      <a:pt x="66" y="202"/>
                    </a:cubicBezTo>
                    <a:cubicBezTo>
                      <a:pt x="70" y="172"/>
                      <a:pt x="78" y="150"/>
                      <a:pt x="88" y="132"/>
                    </a:cubicBezTo>
                    <a:cubicBezTo>
                      <a:pt x="104" y="103"/>
                      <a:pt x="126" y="86"/>
                      <a:pt x="146" y="77"/>
                    </a:cubicBezTo>
                    <a:cubicBezTo>
                      <a:pt x="126" y="179"/>
                      <a:pt x="81" y="425"/>
                      <a:pt x="109" y="458"/>
                    </a:cubicBezTo>
                    <a:cubicBezTo>
                      <a:pt x="114" y="465"/>
                      <a:pt x="126" y="471"/>
                      <a:pt x="141" y="477"/>
                    </a:cubicBezTo>
                    <a:cubicBezTo>
                      <a:pt x="139" y="523"/>
                      <a:pt x="137" y="577"/>
                      <a:pt x="137" y="642"/>
                    </a:cubicBezTo>
                    <a:cubicBezTo>
                      <a:pt x="137" y="667"/>
                      <a:pt x="158" y="688"/>
                      <a:pt x="183" y="688"/>
                    </a:cubicBezTo>
                    <a:cubicBezTo>
                      <a:pt x="209" y="688"/>
                      <a:pt x="229" y="667"/>
                      <a:pt x="229" y="642"/>
                    </a:cubicBezTo>
                    <a:cubicBezTo>
                      <a:pt x="229" y="585"/>
                      <a:pt x="231" y="537"/>
                      <a:pt x="233" y="495"/>
                    </a:cubicBezTo>
                    <a:cubicBezTo>
                      <a:pt x="240" y="496"/>
                      <a:pt x="247" y="497"/>
                      <a:pt x="255" y="497"/>
                    </a:cubicBezTo>
                    <a:cubicBezTo>
                      <a:pt x="263" y="497"/>
                      <a:pt x="270" y="496"/>
                      <a:pt x="277" y="495"/>
                    </a:cubicBezTo>
                    <a:cubicBezTo>
                      <a:pt x="279" y="537"/>
                      <a:pt x="281" y="585"/>
                      <a:pt x="281" y="642"/>
                    </a:cubicBezTo>
                    <a:cubicBezTo>
                      <a:pt x="281" y="667"/>
                      <a:pt x="301" y="688"/>
                      <a:pt x="327" y="688"/>
                    </a:cubicBezTo>
                    <a:cubicBezTo>
                      <a:pt x="352" y="688"/>
                      <a:pt x="373" y="667"/>
                      <a:pt x="373" y="642"/>
                    </a:cubicBezTo>
                    <a:cubicBezTo>
                      <a:pt x="373" y="577"/>
                      <a:pt x="371" y="523"/>
                      <a:pt x="369" y="477"/>
                    </a:cubicBezTo>
                    <a:cubicBezTo>
                      <a:pt x="384" y="471"/>
                      <a:pt x="396" y="465"/>
                      <a:pt x="401" y="458"/>
                    </a:cubicBezTo>
                    <a:cubicBezTo>
                      <a:pt x="408" y="450"/>
                      <a:pt x="411" y="429"/>
                      <a:pt x="410" y="400"/>
                    </a:cubicBezTo>
                    <a:cubicBezTo>
                      <a:pt x="410" y="371"/>
                      <a:pt x="406" y="334"/>
                      <a:pt x="401" y="294"/>
                    </a:cubicBezTo>
                    <a:cubicBezTo>
                      <a:pt x="393" y="232"/>
                      <a:pt x="381" y="165"/>
                      <a:pt x="371" y="114"/>
                    </a:cubicBezTo>
                    <a:cubicBezTo>
                      <a:pt x="384" y="130"/>
                      <a:pt x="397" y="149"/>
                      <a:pt x="409" y="171"/>
                    </a:cubicBezTo>
                    <a:cubicBezTo>
                      <a:pt x="421" y="194"/>
                      <a:pt x="431" y="221"/>
                      <a:pt x="437" y="249"/>
                    </a:cubicBezTo>
                    <a:cubicBezTo>
                      <a:pt x="441" y="264"/>
                      <a:pt x="454" y="275"/>
                      <a:pt x="469" y="275"/>
                    </a:cubicBezTo>
                    <a:cubicBezTo>
                      <a:pt x="471" y="275"/>
                      <a:pt x="473" y="274"/>
                      <a:pt x="476" y="274"/>
                    </a:cubicBezTo>
                    <a:cubicBezTo>
                      <a:pt x="486" y="271"/>
                      <a:pt x="494" y="264"/>
                      <a:pt x="498" y="255"/>
                    </a:cubicBezTo>
                    <a:cubicBezTo>
                      <a:pt x="483" y="253"/>
                      <a:pt x="472" y="241"/>
                      <a:pt x="469" y="226"/>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9"/>
              <p:cNvSpPr>
                <a:spLocks/>
              </p:cNvSpPr>
              <p:nvPr/>
            </p:nvSpPr>
            <p:spPr bwMode="auto">
              <a:xfrm>
                <a:off x="4026309" y="3232984"/>
                <a:ext cx="107668" cy="50277"/>
              </a:xfrm>
              <a:custGeom>
                <a:avLst/>
                <a:gdLst/>
                <a:ahLst/>
                <a:cxnLst>
                  <a:cxn ang="0">
                    <a:pos x="69" y="34"/>
                  </a:cxn>
                  <a:cxn ang="0">
                    <a:pos x="96" y="45"/>
                  </a:cxn>
                  <a:cxn ang="0">
                    <a:pos x="48" y="0"/>
                  </a:cxn>
                  <a:cxn ang="0">
                    <a:pos x="0" y="44"/>
                  </a:cxn>
                  <a:cxn ang="0">
                    <a:pos x="48" y="32"/>
                  </a:cxn>
                  <a:cxn ang="0">
                    <a:pos x="69" y="34"/>
                  </a:cxn>
                </a:cxnLst>
                <a:rect l="0" t="0" r="r" b="b"/>
                <a:pathLst>
                  <a:path w="96" h="45">
                    <a:moveTo>
                      <a:pt x="69" y="34"/>
                    </a:moveTo>
                    <a:cubicBezTo>
                      <a:pt x="79" y="36"/>
                      <a:pt x="88" y="40"/>
                      <a:pt x="96" y="45"/>
                    </a:cubicBezTo>
                    <a:cubicBezTo>
                      <a:pt x="94" y="20"/>
                      <a:pt x="73" y="0"/>
                      <a:pt x="48" y="0"/>
                    </a:cubicBezTo>
                    <a:cubicBezTo>
                      <a:pt x="23" y="0"/>
                      <a:pt x="2" y="20"/>
                      <a:pt x="0" y="44"/>
                    </a:cubicBezTo>
                    <a:cubicBezTo>
                      <a:pt x="14" y="36"/>
                      <a:pt x="31" y="32"/>
                      <a:pt x="48" y="32"/>
                    </a:cubicBezTo>
                    <a:cubicBezTo>
                      <a:pt x="55" y="32"/>
                      <a:pt x="62" y="32"/>
                      <a:pt x="69" y="34"/>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30"/>
              <p:cNvSpPr>
                <a:spLocks/>
              </p:cNvSpPr>
              <p:nvPr/>
            </p:nvSpPr>
            <p:spPr bwMode="auto">
              <a:xfrm>
                <a:off x="3979353" y="3273300"/>
                <a:ext cx="204901" cy="203004"/>
              </a:xfrm>
              <a:custGeom>
                <a:avLst/>
                <a:gdLst/>
                <a:ahLst/>
                <a:cxnLst>
                  <a:cxn ang="0">
                    <a:pos x="29" y="151"/>
                  </a:cxn>
                  <a:cxn ang="0">
                    <a:pos x="70" y="174"/>
                  </a:cxn>
                  <a:cxn ang="0">
                    <a:pos x="150" y="152"/>
                  </a:cxn>
                  <a:cxn ang="0">
                    <a:pos x="158" y="144"/>
                  </a:cxn>
                  <a:cxn ang="0">
                    <a:pos x="174" y="110"/>
                  </a:cxn>
                  <a:cxn ang="0">
                    <a:pos x="137" y="18"/>
                  </a:cxn>
                  <a:cxn ang="0">
                    <a:pos x="110" y="6"/>
                  </a:cxn>
                  <a:cxn ang="0">
                    <a:pos x="43" y="18"/>
                  </a:cxn>
                  <a:cxn ang="0">
                    <a:pos x="6" y="70"/>
                  </a:cxn>
                  <a:cxn ang="0">
                    <a:pos x="21" y="142"/>
                  </a:cxn>
                  <a:cxn ang="0">
                    <a:pos x="29" y="151"/>
                  </a:cxn>
                </a:cxnLst>
                <a:rect l="0" t="0" r="r" b="b"/>
                <a:pathLst>
                  <a:path w="183" h="181">
                    <a:moveTo>
                      <a:pt x="29" y="151"/>
                    </a:moveTo>
                    <a:cubicBezTo>
                      <a:pt x="40" y="162"/>
                      <a:pt x="54" y="171"/>
                      <a:pt x="70" y="174"/>
                    </a:cubicBezTo>
                    <a:cubicBezTo>
                      <a:pt x="100" y="181"/>
                      <a:pt x="130" y="172"/>
                      <a:pt x="150" y="152"/>
                    </a:cubicBezTo>
                    <a:cubicBezTo>
                      <a:pt x="153" y="149"/>
                      <a:pt x="155" y="147"/>
                      <a:pt x="158" y="144"/>
                    </a:cubicBezTo>
                    <a:cubicBezTo>
                      <a:pt x="165" y="134"/>
                      <a:pt x="171" y="123"/>
                      <a:pt x="174" y="110"/>
                    </a:cubicBezTo>
                    <a:cubicBezTo>
                      <a:pt x="183" y="73"/>
                      <a:pt x="167" y="37"/>
                      <a:pt x="137" y="18"/>
                    </a:cubicBezTo>
                    <a:cubicBezTo>
                      <a:pt x="129" y="12"/>
                      <a:pt x="120" y="8"/>
                      <a:pt x="110" y="6"/>
                    </a:cubicBezTo>
                    <a:cubicBezTo>
                      <a:pt x="86" y="0"/>
                      <a:pt x="62" y="5"/>
                      <a:pt x="43" y="18"/>
                    </a:cubicBezTo>
                    <a:cubicBezTo>
                      <a:pt x="25" y="30"/>
                      <a:pt x="11" y="48"/>
                      <a:pt x="6" y="70"/>
                    </a:cubicBezTo>
                    <a:cubicBezTo>
                      <a:pt x="0" y="96"/>
                      <a:pt x="6" y="122"/>
                      <a:pt x="21" y="142"/>
                    </a:cubicBezTo>
                    <a:cubicBezTo>
                      <a:pt x="23" y="145"/>
                      <a:pt x="26" y="148"/>
                      <a:pt x="29" y="151"/>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aphicFrame>
        <p:nvGraphicFramePr>
          <p:cNvPr id="25" name="Tabelle 24"/>
          <p:cNvGraphicFramePr>
            <a:graphicFrameLocks noGrp="1"/>
          </p:cNvGraphicFramePr>
          <p:nvPr>
            <p:extLst>
              <p:ext uri="{D42A27DB-BD31-4B8C-83A1-F6EECF244321}">
                <p14:modId xmlns:p14="http://schemas.microsoft.com/office/powerpoint/2010/main" val="121108445"/>
              </p:ext>
            </p:extLst>
          </p:nvPr>
        </p:nvGraphicFramePr>
        <p:xfrm>
          <a:off x="775467" y="2069179"/>
          <a:ext cx="1750214" cy="367254"/>
        </p:xfrm>
        <a:graphic>
          <a:graphicData uri="http://schemas.openxmlformats.org/drawingml/2006/table">
            <a:tbl>
              <a:tblPr firstRow="1" bandRow="1">
                <a:tableStyleId>{2D5ABB26-0587-4C30-8999-92F81FD0307C}</a:tableStyleId>
              </a:tblPr>
              <a:tblGrid>
                <a:gridCol w="1250153"/>
                <a:gridCol w="500061"/>
              </a:tblGrid>
              <a:tr h="122418">
                <a:tc>
                  <a:txBody>
                    <a:bodyPr/>
                    <a:lstStyle/>
                    <a:p>
                      <a:pPr algn="l">
                        <a:lnSpc>
                          <a:spcPct val="90000"/>
                        </a:lnSpc>
                      </a:pPr>
                      <a:r>
                        <a:rPr lang="de-DE" sz="800" dirty="0" smtClean="0">
                          <a:solidFill>
                            <a:schemeClr val="tx2"/>
                          </a:solidFill>
                        </a:rPr>
                        <a:t>16-34 years</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31</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35-54 years</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41</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55 and older</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27</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59" name="Gruppieren 58"/>
          <p:cNvGrpSpPr/>
          <p:nvPr/>
        </p:nvGrpSpPr>
        <p:grpSpPr>
          <a:xfrm>
            <a:off x="325204" y="2926575"/>
            <a:ext cx="1637656" cy="513956"/>
            <a:chOff x="5616575" y="1791916"/>
            <a:chExt cx="2407298" cy="755706"/>
          </a:xfrm>
        </p:grpSpPr>
        <p:grpSp>
          <p:nvGrpSpPr>
            <p:cNvPr id="52" name="Gruppieren 51"/>
            <p:cNvGrpSpPr/>
            <p:nvPr/>
          </p:nvGrpSpPr>
          <p:grpSpPr>
            <a:xfrm>
              <a:off x="5616575" y="1791916"/>
              <a:ext cx="2407298" cy="755706"/>
              <a:chOff x="1074057" y="4259639"/>
              <a:chExt cx="2407298" cy="755706"/>
            </a:xfrm>
          </p:grpSpPr>
          <p:sp>
            <p:nvSpPr>
              <p:cNvPr id="53" name="Diagonal liegende Ecken des Rechtecks schneiden 52"/>
              <p:cNvSpPr/>
              <p:nvPr/>
            </p:nvSpPr>
            <p:spPr>
              <a:xfrm>
                <a:off x="1706555" y="4263603"/>
                <a:ext cx="1774800" cy="751742"/>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Educational Level</a:t>
                </a:r>
                <a:endParaRPr lang="de-DE" sz="1200" dirty="0"/>
              </a:p>
              <a:p>
                <a:pPr algn="ctr"/>
                <a:r>
                  <a:rPr lang="de-DE" sz="1200" dirty="0" smtClean="0"/>
                  <a:t>(D2)</a:t>
                </a:r>
                <a:endParaRPr lang="de-DE" sz="1200" dirty="0"/>
              </a:p>
            </p:txBody>
          </p:sp>
          <p:sp>
            <p:nvSpPr>
              <p:cNvPr id="54" name="Ellipse 53"/>
              <p:cNvSpPr/>
              <p:nvPr/>
            </p:nvSpPr>
            <p:spPr>
              <a:xfrm>
                <a:off x="1074057" y="4259639"/>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8" name="Freeform 16"/>
            <p:cNvSpPr>
              <a:spLocks noChangeAspect="1" noEditPoints="1"/>
            </p:cNvSpPr>
            <p:nvPr/>
          </p:nvSpPr>
          <p:spPr bwMode="auto">
            <a:xfrm>
              <a:off x="5729195" y="2008192"/>
              <a:ext cx="529501" cy="360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9" name="Gruppieren 68"/>
          <p:cNvGrpSpPr/>
          <p:nvPr/>
        </p:nvGrpSpPr>
        <p:grpSpPr>
          <a:xfrm>
            <a:off x="3215783" y="897860"/>
            <a:ext cx="1637656" cy="513956"/>
            <a:chOff x="5761522" y="2024260"/>
            <a:chExt cx="2407298" cy="755706"/>
          </a:xfrm>
        </p:grpSpPr>
        <p:grpSp>
          <p:nvGrpSpPr>
            <p:cNvPr id="61" name="Gruppieren 60"/>
            <p:cNvGrpSpPr/>
            <p:nvPr/>
          </p:nvGrpSpPr>
          <p:grpSpPr>
            <a:xfrm>
              <a:off x="5761522" y="2024260"/>
              <a:ext cx="2407298" cy="755706"/>
              <a:chOff x="1074057" y="4259639"/>
              <a:chExt cx="2407298" cy="755706"/>
            </a:xfrm>
          </p:grpSpPr>
          <p:sp>
            <p:nvSpPr>
              <p:cNvPr id="63" name="Diagonal liegende Ecken des Rechtecks schneiden 62"/>
              <p:cNvSpPr/>
              <p:nvPr/>
            </p:nvSpPr>
            <p:spPr>
              <a:xfrm>
                <a:off x="1706555" y="4263603"/>
                <a:ext cx="1774800" cy="751742"/>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Life stages</a:t>
                </a:r>
                <a:endParaRPr lang="de-DE" sz="1200" dirty="0"/>
              </a:p>
              <a:p>
                <a:pPr algn="ctr"/>
                <a:r>
                  <a:rPr lang="de-DE" sz="1200" dirty="0" smtClean="0"/>
                  <a:t>(D1)</a:t>
                </a:r>
                <a:endParaRPr lang="de-DE" sz="1200" dirty="0"/>
              </a:p>
            </p:txBody>
          </p:sp>
          <p:sp>
            <p:nvSpPr>
              <p:cNvPr id="64" name="Ellipse 63"/>
              <p:cNvSpPr/>
              <p:nvPr/>
            </p:nvSpPr>
            <p:spPr>
              <a:xfrm>
                <a:off x="1074057" y="4259639"/>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65" name="Group 36"/>
            <p:cNvGrpSpPr>
              <a:grpSpLocks noChangeAspect="1"/>
            </p:cNvGrpSpPr>
            <p:nvPr/>
          </p:nvGrpSpPr>
          <p:grpSpPr>
            <a:xfrm>
              <a:off x="5817944" y="2098177"/>
              <a:ext cx="619360" cy="485958"/>
              <a:chOff x="2798953" y="2854871"/>
              <a:chExt cx="622524" cy="488441"/>
            </a:xfrm>
            <a:solidFill>
              <a:schemeClr val="bg1"/>
            </a:solidFill>
          </p:grpSpPr>
          <p:sp>
            <p:nvSpPr>
              <p:cNvPr id="66" name="Freeform 26"/>
              <p:cNvSpPr>
                <a:spLocks noEditPoints="1"/>
              </p:cNvSpPr>
              <p:nvPr/>
            </p:nvSpPr>
            <p:spPr bwMode="auto">
              <a:xfrm>
                <a:off x="2798953" y="2895095"/>
                <a:ext cx="328502" cy="436725"/>
              </a:xfrm>
              <a:custGeom>
                <a:avLst/>
                <a:gdLst/>
                <a:ahLst/>
                <a:cxnLst>
                  <a:cxn ang="0">
                    <a:pos x="42" y="96"/>
                  </a:cxn>
                  <a:cxn ang="0">
                    <a:pos x="51" y="92"/>
                  </a:cxn>
                  <a:cxn ang="0">
                    <a:pos x="49" y="124"/>
                  </a:cxn>
                  <a:cxn ang="0">
                    <a:pos x="73" y="109"/>
                  </a:cxn>
                  <a:cxn ang="0">
                    <a:pos x="97" y="124"/>
                  </a:cxn>
                  <a:cxn ang="0">
                    <a:pos x="95" y="92"/>
                  </a:cxn>
                  <a:cxn ang="0">
                    <a:pos x="104" y="96"/>
                  </a:cxn>
                  <a:cxn ang="0">
                    <a:pos x="120" y="109"/>
                  </a:cxn>
                  <a:cxn ang="0">
                    <a:pos x="131" y="188"/>
                  </a:cxn>
                  <a:cxn ang="0">
                    <a:pos x="130" y="191"/>
                  </a:cxn>
                  <a:cxn ang="0">
                    <a:pos x="127" y="193"/>
                  </a:cxn>
                  <a:cxn ang="0">
                    <a:pos x="19" y="193"/>
                  </a:cxn>
                  <a:cxn ang="0">
                    <a:pos x="16" y="191"/>
                  </a:cxn>
                  <a:cxn ang="0">
                    <a:pos x="15" y="188"/>
                  </a:cxn>
                  <a:cxn ang="0">
                    <a:pos x="26" y="109"/>
                  </a:cxn>
                  <a:cxn ang="0">
                    <a:pos x="42" y="96"/>
                  </a:cxn>
                  <a:cxn ang="0">
                    <a:pos x="99" y="43"/>
                  </a:cxn>
                  <a:cxn ang="0">
                    <a:pos x="72" y="44"/>
                  </a:cxn>
                  <a:cxn ang="0">
                    <a:pos x="71" y="29"/>
                  </a:cxn>
                  <a:cxn ang="0">
                    <a:pos x="63" y="45"/>
                  </a:cxn>
                  <a:cxn ang="0">
                    <a:pos x="57" y="45"/>
                  </a:cxn>
                  <a:cxn ang="0">
                    <a:pos x="58" y="33"/>
                  </a:cxn>
                  <a:cxn ang="0">
                    <a:pos x="50" y="45"/>
                  </a:cxn>
                  <a:cxn ang="0">
                    <a:pos x="47" y="46"/>
                  </a:cxn>
                  <a:cxn ang="0">
                    <a:pos x="55" y="69"/>
                  </a:cxn>
                  <a:cxn ang="0">
                    <a:pos x="73" y="81"/>
                  </a:cxn>
                  <a:cxn ang="0">
                    <a:pos x="90" y="69"/>
                  </a:cxn>
                  <a:cxn ang="0">
                    <a:pos x="99" y="43"/>
                  </a:cxn>
                  <a:cxn ang="0">
                    <a:pos x="99" y="65"/>
                  </a:cxn>
                  <a:cxn ang="0">
                    <a:pos x="73" y="88"/>
                  </a:cxn>
                  <a:cxn ang="0">
                    <a:pos x="46" y="65"/>
                  </a:cxn>
                  <a:cxn ang="0">
                    <a:pos x="36" y="49"/>
                  </a:cxn>
                  <a:cxn ang="0">
                    <a:pos x="29" y="84"/>
                  </a:cxn>
                  <a:cxn ang="0">
                    <a:pos x="36" y="41"/>
                  </a:cxn>
                  <a:cxn ang="0">
                    <a:pos x="36" y="36"/>
                  </a:cxn>
                  <a:cxn ang="0">
                    <a:pos x="73" y="0"/>
                  </a:cxn>
                  <a:cxn ang="0">
                    <a:pos x="110" y="36"/>
                  </a:cxn>
                  <a:cxn ang="0">
                    <a:pos x="109" y="41"/>
                  </a:cxn>
                  <a:cxn ang="0">
                    <a:pos x="117" y="84"/>
                  </a:cxn>
                  <a:cxn ang="0">
                    <a:pos x="109" y="48"/>
                  </a:cxn>
                  <a:cxn ang="0">
                    <a:pos x="99" y="65"/>
                  </a:cxn>
                </a:cxnLst>
                <a:rect l="0" t="0" r="r" b="b"/>
                <a:pathLst>
                  <a:path w="145" h="193">
                    <a:moveTo>
                      <a:pt x="42" y="96"/>
                    </a:moveTo>
                    <a:cubicBezTo>
                      <a:pt x="45" y="94"/>
                      <a:pt x="48" y="93"/>
                      <a:pt x="51" y="92"/>
                    </a:cubicBezTo>
                    <a:cubicBezTo>
                      <a:pt x="49" y="103"/>
                      <a:pt x="49" y="114"/>
                      <a:pt x="49" y="124"/>
                    </a:cubicBezTo>
                    <a:cubicBezTo>
                      <a:pt x="56" y="119"/>
                      <a:pt x="66" y="114"/>
                      <a:pt x="73" y="109"/>
                    </a:cubicBezTo>
                    <a:cubicBezTo>
                      <a:pt x="80" y="114"/>
                      <a:pt x="90" y="119"/>
                      <a:pt x="97" y="124"/>
                    </a:cubicBezTo>
                    <a:cubicBezTo>
                      <a:pt x="97" y="114"/>
                      <a:pt x="97" y="103"/>
                      <a:pt x="95" y="92"/>
                    </a:cubicBezTo>
                    <a:cubicBezTo>
                      <a:pt x="98" y="93"/>
                      <a:pt x="101" y="94"/>
                      <a:pt x="104" y="96"/>
                    </a:cubicBezTo>
                    <a:cubicBezTo>
                      <a:pt x="112" y="99"/>
                      <a:pt x="118" y="102"/>
                      <a:pt x="120" y="109"/>
                    </a:cubicBezTo>
                    <a:cubicBezTo>
                      <a:pt x="126" y="130"/>
                      <a:pt x="130" y="168"/>
                      <a:pt x="131" y="188"/>
                    </a:cubicBezTo>
                    <a:cubicBezTo>
                      <a:pt x="131" y="190"/>
                      <a:pt x="131" y="191"/>
                      <a:pt x="130" y="191"/>
                    </a:cubicBezTo>
                    <a:cubicBezTo>
                      <a:pt x="129" y="192"/>
                      <a:pt x="128" y="193"/>
                      <a:pt x="127" y="193"/>
                    </a:cubicBezTo>
                    <a:cubicBezTo>
                      <a:pt x="19" y="193"/>
                      <a:pt x="19" y="193"/>
                      <a:pt x="19" y="193"/>
                    </a:cubicBezTo>
                    <a:cubicBezTo>
                      <a:pt x="18" y="193"/>
                      <a:pt x="17" y="192"/>
                      <a:pt x="16" y="191"/>
                    </a:cubicBezTo>
                    <a:cubicBezTo>
                      <a:pt x="16" y="191"/>
                      <a:pt x="15" y="190"/>
                      <a:pt x="15" y="188"/>
                    </a:cubicBezTo>
                    <a:cubicBezTo>
                      <a:pt x="16" y="168"/>
                      <a:pt x="20" y="130"/>
                      <a:pt x="26" y="109"/>
                    </a:cubicBezTo>
                    <a:cubicBezTo>
                      <a:pt x="29" y="102"/>
                      <a:pt x="35" y="99"/>
                      <a:pt x="42" y="96"/>
                    </a:cubicBezTo>
                    <a:close/>
                    <a:moveTo>
                      <a:pt x="99" y="43"/>
                    </a:moveTo>
                    <a:cubicBezTo>
                      <a:pt x="90" y="46"/>
                      <a:pt x="82" y="46"/>
                      <a:pt x="72" y="44"/>
                    </a:cubicBezTo>
                    <a:cubicBezTo>
                      <a:pt x="73" y="38"/>
                      <a:pt x="72" y="35"/>
                      <a:pt x="71" y="29"/>
                    </a:cubicBezTo>
                    <a:cubicBezTo>
                      <a:pt x="69" y="37"/>
                      <a:pt x="67" y="42"/>
                      <a:pt x="63" y="45"/>
                    </a:cubicBezTo>
                    <a:cubicBezTo>
                      <a:pt x="61" y="46"/>
                      <a:pt x="59" y="46"/>
                      <a:pt x="57" y="45"/>
                    </a:cubicBezTo>
                    <a:cubicBezTo>
                      <a:pt x="58" y="40"/>
                      <a:pt x="58" y="38"/>
                      <a:pt x="58" y="33"/>
                    </a:cubicBezTo>
                    <a:cubicBezTo>
                      <a:pt x="56" y="38"/>
                      <a:pt x="54" y="41"/>
                      <a:pt x="50" y="45"/>
                    </a:cubicBezTo>
                    <a:cubicBezTo>
                      <a:pt x="48" y="46"/>
                      <a:pt x="48" y="46"/>
                      <a:pt x="47" y="46"/>
                    </a:cubicBezTo>
                    <a:cubicBezTo>
                      <a:pt x="48" y="54"/>
                      <a:pt x="51" y="62"/>
                      <a:pt x="55" y="69"/>
                    </a:cubicBezTo>
                    <a:cubicBezTo>
                      <a:pt x="61" y="76"/>
                      <a:pt x="66" y="81"/>
                      <a:pt x="73" y="81"/>
                    </a:cubicBezTo>
                    <a:cubicBezTo>
                      <a:pt x="79" y="81"/>
                      <a:pt x="85" y="76"/>
                      <a:pt x="90" y="69"/>
                    </a:cubicBezTo>
                    <a:cubicBezTo>
                      <a:pt x="95" y="61"/>
                      <a:pt x="98" y="52"/>
                      <a:pt x="99" y="43"/>
                    </a:cubicBezTo>
                    <a:close/>
                    <a:moveTo>
                      <a:pt x="99" y="65"/>
                    </a:moveTo>
                    <a:cubicBezTo>
                      <a:pt x="94" y="75"/>
                      <a:pt x="85" y="88"/>
                      <a:pt x="73" y="88"/>
                    </a:cubicBezTo>
                    <a:cubicBezTo>
                      <a:pt x="60" y="88"/>
                      <a:pt x="51" y="75"/>
                      <a:pt x="46" y="65"/>
                    </a:cubicBezTo>
                    <a:cubicBezTo>
                      <a:pt x="39" y="60"/>
                      <a:pt x="37" y="55"/>
                      <a:pt x="36" y="49"/>
                    </a:cubicBezTo>
                    <a:cubicBezTo>
                      <a:pt x="28" y="56"/>
                      <a:pt x="28" y="76"/>
                      <a:pt x="29" y="84"/>
                    </a:cubicBezTo>
                    <a:cubicBezTo>
                      <a:pt x="0" y="87"/>
                      <a:pt x="9" y="45"/>
                      <a:pt x="36" y="41"/>
                    </a:cubicBezTo>
                    <a:cubicBezTo>
                      <a:pt x="36" y="39"/>
                      <a:pt x="36" y="38"/>
                      <a:pt x="36" y="36"/>
                    </a:cubicBezTo>
                    <a:cubicBezTo>
                      <a:pt x="36" y="16"/>
                      <a:pt x="53" y="0"/>
                      <a:pt x="73" y="0"/>
                    </a:cubicBezTo>
                    <a:cubicBezTo>
                      <a:pt x="93" y="0"/>
                      <a:pt x="110" y="16"/>
                      <a:pt x="110" y="36"/>
                    </a:cubicBezTo>
                    <a:cubicBezTo>
                      <a:pt x="110" y="38"/>
                      <a:pt x="110" y="39"/>
                      <a:pt x="109" y="41"/>
                    </a:cubicBezTo>
                    <a:cubicBezTo>
                      <a:pt x="136" y="45"/>
                      <a:pt x="145" y="87"/>
                      <a:pt x="117" y="84"/>
                    </a:cubicBezTo>
                    <a:cubicBezTo>
                      <a:pt x="117" y="75"/>
                      <a:pt x="118" y="55"/>
                      <a:pt x="109" y="48"/>
                    </a:cubicBezTo>
                    <a:cubicBezTo>
                      <a:pt x="107" y="55"/>
                      <a:pt x="105" y="60"/>
                      <a:pt x="99" y="65"/>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 name="Freeform 27"/>
              <p:cNvSpPr>
                <a:spLocks noEditPoints="1"/>
              </p:cNvSpPr>
              <p:nvPr/>
            </p:nvSpPr>
            <p:spPr bwMode="auto">
              <a:xfrm>
                <a:off x="3081483" y="2854871"/>
                <a:ext cx="312220" cy="476949"/>
              </a:xfrm>
              <a:custGeom>
                <a:avLst/>
                <a:gdLst/>
                <a:ahLst/>
                <a:cxnLst>
                  <a:cxn ang="0">
                    <a:pos x="34" y="57"/>
                  </a:cxn>
                  <a:cxn ang="0">
                    <a:pos x="39" y="24"/>
                  </a:cxn>
                  <a:cxn ang="0">
                    <a:pos x="72" y="10"/>
                  </a:cxn>
                  <a:cxn ang="0">
                    <a:pos x="72" y="3"/>
                  </a:cxn>
                  <a:cxn ang="0">
                    <a:pos x="80" y="10"/>
                  </a:cxn>
                  <a:cxn ang="0">
                    <a:pos x="85" y="3"/>
                  </a:cxn>
                  <a:cxn ang="0">
                    <a:pos x="89" y="15"/>
                  </a:cxn>
                  <a:cxn ang="0">
                    <a:pos x="99" y="12"/>
                  </a:cxn>
                  <a:cxn ang="0">
                    <a:pos x="95" y="21"/>
                  </a:cxn>
                  <a:cxn ang="0">
                    <a:pos x="100" y="26"/>
                  </a:cxn>
                  <a:cxn ang="0">
                    <a:pos x="104" y="57"/>
                  </a:cxn>
                  <a:cxn ang="0">
                    <a:pos x="107" y="66"/>
                  </a:cxn>
                  <a:cxn ang="0">
                    <a:pos x="100" y="73"/>
                  </a:cxn>
                  <a:cxn ang="0">
                    <a:pos x="69" y="106"/>
                  </a:cxn>
                  <a:cxn ang="0">
                    <a:pos x="38" y="73"/>
                  </a:cxn>
                  <a:cxn ang="0">
                    <a:pos x="31" y="66"/>
                  </a:cxn>
                  <a:cxn ang="0">
                    <a:pos x="34" y="57"/>
                  </a:cxn>
                  <a:cxn ang="0">
                    <a:pos x="96" y="59"/>
                  </a:cxn>
                  <a:cxn ang="0">
                    <a:pos x="86" y="43"/>
                  </a:cxn>
                  <a:cxn ang="0">
                    <a:pos x="41" y="56"/>
                  </a:cxn>
                  <a:cxn ang="0">
                    <a:pos x="69" y="99"/>
                  </a:cxn>
                  <a:cxn ang="0">
                    <a:pos x="96" y="59"/>
                  </a:cxn>
                  <a:cxn ang="0">
                    <a:pos x="32" y="110"/>
                  </a:cxn>
                  <a:cxn ang="0">
                    <a:pos x="10" y="123"/>
                  </a:cxn>
                  <a:cxn ang="0">
                    <a:pos x="0" y="205"/>
                  </a:cxn>
                  <a:cxn ang="0">
                    <a:pos x="6" y="211"/>
                  </a:cxn>
                  <a:cxn ang="0">
                    <a:pos x="132" y="211"/>
                  </a:cxn>
                  <a:cxn ang="0">
                    <a:pos x="138" y="205"/>
                  </a:cxn>
                  <a:cxn ang="0">
                    <a:pos x="129" y="123"/>
                  </a:cxn>
                  <a:cxn ang="0">
                    <a:pos x="106" y="110"/>
                  </a:cxn>
                  <a:cxn ang="0">
                    <a:pos x="104" y="113"/>
                  </a:cxn>
                  <a:cxn ang="0">
                    <a:pos x="77" y="140"/>
                  </a:cxn>
                  <a:cxn ang="0">
                    <a:pos x="72" y="143"/>
                  </a:cxn>
                  <a:cxn ang="0">
                    <a:pos x="72" y="204"/>
                  </a:cxn>
                  <a:cxn ang="0">
                    <a:pos x="66" y="204"/>
                  </a:cxn>
                  <a:cxn ang="0">
                    <a:pos x="66" y="143"/>
                  </a:cxn>
                  <a:cxn ang="0">
                    <a:pos x="61" y="140"/>
                  </a:cxn>
                  <a:cxn ang="0">
                    <a:pos x="34" y="113"/>
                  </a:cxn>
                  <a:cxn ang="0">
                    <a:pos x="32" y="110"/>
                  </a:cxn>
                  <a:cxn ang="0">
                    <a:pos x="91" y="106"/>
                  </a:cxn>
                  <a:cxn ang="0">
                    <a:pos x="69" y="128"/>
                  </a:cxn>
                  <a:cxn ang="0">
                    <a:pos x="48" y="106"/>
                  </a:cxn>
                  <a:cxn ang="0">
                    <a:pos x="38" y="109"/>
                  </a:cxn>
                  <a:cxn ang="0">
                    <a:pos x="39" y="110"/>
                  </a:cxn>
                  <a:cxn ang="0">
                    <a:pos x="40" y="110"/>
                  </a:cxn>
                  <a:cxn ang="0">
                    <a:pos x="64" y="135"/>
                  </a:cxn>
                  <a:cxn ang="0">
                    <a:pos x="69" y="138"/>
                  </a:cxn>
                  <a:cxn ang="0">
                    <a:pos x="74" y="135"/>
                  </a:cxn>
                  <a:cxn ang="0">
                    <a:pos x="99" y="110"/>
                  </a:cxn>
                  <a:cxn ang="0">
                    <a:pos x="99" y="110"/>
                  </a:cxn>
                  <a:cxn ang="0">
                    <a:pos x="99" y="110"/>
                  </a:cxn>
                  <a:cxn ang="0">
                    <a:pos x="100" y="109"/>
                  </a:cxn>
                  <a:cxn ang="0">
                    <a:pos x="91" y="106"/>
                  </a:cxn>
                  <a:cxn ang="0">
                    <a:pos x="82" y="146"/>
                  </a:cxn>
                  <a:cxn ang="0">
                    <a:pos x="88" y="152"/>
                  </a:cxn>
                  <a:cxn ang="0">
                    <a:pos x="82" y="158"/>
                  </a:cxn>
                  <a:cxn ang="0">
                    <a:pos x="77" y="152"/>
                  </a:cxn>
                  <a:cxn ang="0">
                    <a:pos x="82" y="146"/>
                  </a:cxn>
                </a:cxnLst>
                <a:rect l="0" t="0" r="r" b="b"/>
                <a:pathLst>
                  <a:path w="138" h="211">
                    <a:moveTo>
                      <a:pt x="34" y="57"/>
                    </a:moveTo>
                    <a:cubicBezTo>
                      <a:pt x="28" y="42"/>
                      <a:pt x="33" y="32"/>
                      <a:pt x="39" y="24"/>
                    </a:cubicBezTo>
                    <a:cubicBezTo>
                      <a:pt x="48" y="14"/>
                      <a:pt x="60" y="9"/>
                      <a:pt x="72" y="10"/>
                    </a:cubicBezTo>
                    <a:cubicBezTo>
                      <a:pt x="71" y="8"/>
                      <a:pt x="71" y="6"/>
                      <a:pt x="72" y="3"/>
                    </a:cubicBezTo>
                    <a:cubicBezTo>
                      <a:pt x="72" y="2"/>
                      <a:pt x="80" y="11"/>
                      <a:pt x="80" y="10"/>
                    </a:cubicBezTo>
                    <a:cubicBezTo>
                      <a:pt x="81" y="9"/>
                      <a:pt x="85" y="0"/>
                      <a:pt x="85" y="3"/>
                    </a:cubicBezTo>
                    <a:cubicBezTo>
                      <a:pt x="86" y="9"/>
                      <a:pt x="88" y="13"/>
                      <a:pt x="89" y="15"/>
                    </a:cubicBezTo>
                    <a:cubicBezTo>
                      <a:pt x="91" y="14"/>
                      <a:pt x="101" y="9"/>
                      <a:pt x="99" y="12"/>
                    </a:cubicBezTo>
                    <a:cubicBezTo>
                      <a:pt x="97" y="16"/>
                      <a:pt x="96" y="19"/>
                      <a:pt x="95" y="21"/>
                    </a:cubicBezTo>
                    <a:cubicBezTo>
                      <a:pt x="97" y="22"/>
                      <a:pt x="99" y="24"/>
                      <a:pt x="100" y="26"/>
                    </a:cubicBezTo>
                    <a:cubicBezTo>
                      <a:pt x="108" y="37"/>
                      <a:pt x="108" y="47"/>
                      <a:pt x="104" y="57"/>
                    </a:cubicBezTo>
                    <a:cubicBezTo>
                      <a:pt x="107" y="58"/>
                      <a:pt x="107" y="64"/>
                      <a:pt x="107" y="66"/>
                    </a:cubicBezTo>
                    <a:cubicBezTo>
                      <a:pt x="106" y="68"/>
                      <a:pt x="102" y="73"/>
                      <a:pt x="100" y="73"/>
                    </a:cubicBezTo>
                    <a:cubicBezTo>
                      <a:pt x="95" y="86"/>
                      <a:pt x="85" y="106"/>
                      <a:pt x="69" y="106"/>
                    </a:cubicBezTo>
                    <a:cubicBezTo>
                      <a:pt x="52" y="106"/>
                      <a:pt x="43" y="87"/>
                      <a:pt x="38" y="73"/>
                    </a:cubicBezTo>
                    <a:cubicBezTo>
                      <a:pt x="36" y="73"/>
                      <a:pt x="32" y="69"/>
                      <a:pt x="31" y="66"/>
                    </a:cubicBezTo>
                    <a:cubicBezTo>
                      <a:pt x="30" y="64"/>
                      <a:pt x="31" y="59"/>
                      <a:pt x="34" y="57"/>
                    </a:cubicBezTo>
                    <a:close/>
                    <a:moveTo>
                      <a:pt x="96" y="59"/>
                    </a:moveTo>
                    <a:cubicBezTo>
                      <a:pt x="91" y="55"/>
                      <a:pt x="88" y="50"/>
                      <a:pt x="86" y="43"/>
                    </a:cubicBezTo>
                    <a:cubicBezTo>
                      <a:pt x="75" y="55"/>
                      <a:pt x="56" y="57"/>
                      <a:pt x="41" y="56"/>
                    </a:cubicBezTo>
                    <a:cubicBezTo>
                      <a:pt x="44" y="71"/>
                      <a:pt x="51" y="99"/>
                      <a:pt x="69" y="99"/>
                    </a:cubicBezTo>
                    <a:cubicBezTo>
                      <a:pt x="84" y="99"/>
                      <a:pt x="94" y="72"/>
                      <a:pt x="96" y="59"/>
                    </a:cubicBezTo>
                    <a:close/>
                    <a:moveTo>
                      <a:pt x="32" y="110"/>
                    </a:moveTo>
                    <a:cubicBezTo>
                      <a:pt x="22" y="113"/>
                      <a:pt x="11" y="118"/>
                      <a:pt x="10" y="123"/>
                    </a:cubicBezTo>
                    <a:cubicBezTo>
                      <a:pt x="4" y="143"/>
                      <a:pt x="1" y="184"/>
                      <a:pt x="0" y="205"/>
                    </a:cubicBezTo>
                    <a:cubicBezTo>
                      <a:pt x="0" y="208"/>
                      <a:pt x="3" y="211"/>
                      <a:pt x="6" y="211"/>
                    </a:cubicBezTo>
                    <a:cubicBezTo>
                      <a:pt x="48" y="211"/>
                      <a:pt x="90" y="211"/>
                      <a:pt x="132" y="211"/>
                    </a:cubicBezTo>
                    <a:cubicBezTo>
                      <a:pt x="135" y="211"/>
                      <a:pt x="138" y="208"/>
                      <a:pt x="138" y="205"/>
                    </a:cubicBezTo>
                    <a:cubicBezTo>
                      <a:pt x="137" y="184"/>
                      <a:pt x="135" y="143"/>
                      <a:pt x="129" y="123"/>
                    </a:cubicBezTo>
                    <a:cubicBezTo>
                      <a:pt x="127" y="118"/>
                      <a:pt x="116" y="113"/>
                      <a:pt x="106" y="110"/>
                    </a:cubicBezTo>
                    <a:cubicBezTo>
                      <a:pt x="104" y="113"/>
                      <a:pt x="104" y="113"/>
                      <a:pt x="104" y="113"/>
                    </a:cubicBezTo>
                    <a:cubicBezTo>
                      <a:pt x="98" y="126"/>
                      <a:pt x="90" y="132"/>
                      <a:pt x="77" y="140"/>
                    </a:cubicBezTo>
                    <a:cubicBezTo>
                      <a:pt x="75" y="141"/>
                      <a:pt x="74" y="142"/>
                      <a:pt x="72" y="143"/>
                    </a:cubicBezTo>
                    <a:cubicBezTo>
                      <a:pt x="72" y="204"/>
                      <a:pt x="72" y="204"/>
                      <a:pt x="72" y="204"/>
                    </a:cubicBezTo>
                    <a:cubicBezTo>
                      <a:pt x="66" y="204"/>
                      <a:pt x="66" y="204"/>
                      <a:pt x="66" y="204"/>
                    </a:cubicBezTo>
                    <a:cubicBezTo>
                      <a:pt x="66" y="143"/>
                      <a:pt x="66" y="143"/>
                      <a:pt x="66" y="143"/>
                    </a:cubicBezTo>
                    <a:cubicBezTo>
                      <a:pt x="65" y="142"/>
                      <a:pt x="63" y="141"/>
                      <a:pt x="61" y="140"/>
                    </a:cubicBezTo>
                    <a:cubicBezTo>
                      <a:pt x="48" y="132"/>
                      <a:pt x="40" y="126"/>
                      <a:pt x="34" y="113"/>
                    </a:cubicBezTo>
                    <a:cubicBezTo>
                      <a:pt x="32" y="110"/>
                      <a:pt x="32" y="110"/>
                      <a:pt x="32" y="110"/>
                    </a:cubicBezTo>
                    <a:close/>
                    <a:moveTo>
                      <a:pt x="91" y="106"/>
                    </a:moveTo>
                    <a:cubicBezTo>
                      <a:pt x="85" y="117"/>
                      <a:pt x="80" y="119"/>
                      <a:pt x="69" y="128"/>
                    </a:cubicBezTo>
                    <a:cubicBezTo>
                      <a:pt x="58" y="119"/>
                      <a:pt x="53" y="117"/>
                      <a:pt x="48" y="106"/>
                    </a:cubicBezTo>
                    <a:cubicBezTo>
                      <a:pt x="45" y="107"/>
                      <a:pt x="42" y="107"/>
                      <a:pt x="38" y="109"/>
                    </a:cubicBezTo>
                    <a:cubicBezTo>
                      <a:pt x="39" y="110"/>
                      <a:pt x="39" y="110"/>
                      <a:pt x="39" y="110"/>
                    </a:cubicBezTo>
                    <a:cubicBezTo>
                      <a:pt x="39" y="110"/>
                      <a:pt x="40" y="110"/>
                      <a:pt x="40" y="110"/>
                    </a:cubicBezTo>
                    <a:cubicBezTo>
                      <a:pt x="45" y="122"/>
                      <a:pt x="52" y="127"/>
                      <a:pt x="64" y="135"/>
                    </a:cubicBezTo>
                    <a:cubicBezTo>
                      <a:pt x="66" y="136"/>
                      <a:pt x="67" y="137"/>
                      <a:pt x="69" y="138"/>
                    </a:cubicBezTo>
                    <a:cubicBezTo>
                      <a:pt x="71" y="137"/>
                      <a:pt x="72" y="136"/>
                      <a:pt x="74" y="135"/>
                    </a:cubicBezTo>
                    <a:cubicBezTo>
                      <a:pt x="86" y="127"/>
                      <a:pt x="93" y="122"/>
                      <a:pt x="99" y="110"/>
                    </a:cubicBezTo>
                    <a:cubicBezTo>
                      <a:pt x="99" y="110"/>
                      <a:pt x="99" y="110"/>
                      <a:pt x="99" y="110"/>
                    </a:cubicBezTo>
                    <a:cubicBezTo>
                      <a:pt x="99" y="110"/>
                      <a:pt x="99" y="110"/>
                      <a:pt x="99" y="110"/>
                    </a:cubicBezTo>
                    <a:cubicBezTo>
                      <a:pt x="100" y="109"/>
                      <a:pt x="100" y="109"/>
                      <a:pt x="100" y="109"/>
                    </a:cubicBezTo>
                    <a:cubicBezTo>
                      <a:pt x="96" y="107"/>
                      <a:pt x="93" y="107"/>
                      <a:pt x="91" y="106"/>
                    </a:cubicBezTo>
                    <a:close/>
                    <a:moveTo>
                      <a:pt x="82" y="146"/>
                    </a:moveTo>
                    <a:cubicBezTo>
                      <a:pt x="86" y="146"/>
                      <a:pt x="88" y="149"/>
                      <a:pt x="88" y="152"/>
                    </a:cubicBezTo>
                    <a:cubicBezTo>
                      <a:pt x="88" y="155"/>
                      <a:pt x="86" y="158"/>
                      <a:pt x="82" y="158"/>
                    </a:cubicBezTo>
                    <a:cubicBezTo>
                      <a:pt x="79" y="158"/>
                      <a:pt x="77" y="155"/>
                      <a:pt x="77" y="152"/>
                    </a:cubicBezTo>
                    <a:cubicBezTo>
                      <a:pt x="77" y="149"/>
                      <a:pt x="79" y="146"/>
                      <a:pt x="82" y="146"/>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8" name="Freeform 28"/>
              <p:cNvSpPr>
                <a:spLocks/>
              </p:cNvSpPr>
              <p:nvPr/>
            </p:nvSpPr>
            <p:spPr bwMode="auto">
              <a:xfrm>
                <a:off x="2805657" y="3316496"/>
                <a:ext cx="615820" cy="26816"/>
              </a:xfrm>
              <a:custGeom>
                <a:avLst/>
                <a:gdLst/>
                <a:ahLst/>
                <a:cxnLst>
                  <a:cxn ang="0">
                    <a:pos x="0" y="0"/>
                  </a:cxn>
                  <a:cxn ang="0">
                    <a:pos x="643" y="0"/>
                  </a:cxn>
                  <a:cxn ang="0">
                    <a:pos x="643" y="28"/>
                  </a:cxn>
                  <a:cxn ang="0">
                    <a:pos x="0" y="28"/>
                  </a:cxn>
                  <a:cxn ang="0">
                    <a:pos x="0" y="0"/>
                  </a:cxn>
                  <a:cxn ang="0">
                    <a:pos x="0" y="0"/>
                  </a:cxn>
                </a:cxnLst>
                <a:rect l="0" t="0" r="r" b="b"/>
                <a:pathLst>
                  <a:path w="643" h="28">
                    <a:moveTo>
                      <a:pt x="0" y="0"/>
                    </a:moveTo>
                    <a:lnTo>
                      <a:pt x="643" y="0"/>
                    </a:lnTo>
                    <a:lnTo>
                      <a:pt x="643" y="28"/>
                    </a:lnTo>
                    <a:lnTo>
                      <a:pt x="0" y="28"/>
                    </a:lnTo>
                    <a:lnTo>
                      <a:pt x="0" y="0"/>
                    </a:lnTo>
                    <a:lnTo>
                      <a:pt x="0" y="0"/>
                    </a:ln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aphicFrame>
        <p:nvGraphicFramePr>
          <p:cNvPr id="70" name="Tabelle 69"/>
          <p:cNvGraphicFramePr>
            <a:graphicFrameLocks noGrp="1"/>
          </p:cNvGraphicFramePr>
          <p:nvPr>
            <p:extLst>
              <p:ext uri="{D42A27DB-BD31-4B8C-83A1-F6EECF244321}">
                <p14:modId xmlns:p14="http://schemas.microsoft.com/office/powerpoint/2010/main" val="1729069393"/>
              </p:ext>
            </p:extLst>
          </p:nvPr>
        </p:nvGraphicFramePr>
        <p:xfrm>
          <a:off x="3662944" y="1471761"/>
          <a:ext cx="1753316" cy="1219697"/>
        </p:xfrm>
        <a:graphic>
          <a:graphicData uri="http://schemas.openxmlformats.org/drawingml/2006/table">
            <a:tbl>
              <a:tblPr firstRow="1" bandRow="1">
                <a:tableStyleId>{2D5ABB26-0587-4C30-8999-92F81FD0307C}</a:tableStyleId>
              </a:tblPr>
              <a:tblGrid>
                <a:gridCol w="1252369"/>
                <a:gridCol w="500947"/>
              </a:tblGrid>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a:t>
                      </a:r>
                      <a:r>
                        <a:rPr lang="en-US" sz="800" baseline="0" dirty="0" smtClean="0">
                          <a:solidFill>
                            <a:schemeClr val="tx2"/>
                          </a:solidFill>
                        </a:rPr>
                        <a:t> alone/ </a:t>
                      </a:r>
                      <a:r>
                        <a:rPr lang="en-US" sz="800" dirty="0" smtClean="0">
                          <a:solidFill>
                            <a:schemeClr val="tx2"/>
                          </a:solidFill>
                        </a:rPr>
                        <a:t>own household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24</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 with partner/ one household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35</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 with family (partner and child/children)</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26</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 with child/ children (single parent)</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4</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Sharing</a:t>
                      </a:r>
                      <a:r>
                        <a:rPr lang="en-US" sz="800" baseline="0" dirty="0" smtClean="0">
                          <a:solidFill>
                            <a:schemeClr val="tx2"/>
                          </a:solidFill>
                        </a:rPr>
                        <a:t> </a:t>
                      </a:r>
                      <a:r>
                        <a:rPr lang="en-US" sz="800" dirty="0" smtClean="0">
                          <a:solidFill>
                            <a:schemeClr val="tx2"/>
                          </a:solidFill>
                        </a:rPr>
                        <a:t>a household with friends/ roommates</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90000"/>
                        </a:lnSpc>
                      </a:pPr>
                      <a:r>
                        <a:rPr lang="de-DE" sz="800" b="1" kern="1200" dirty="0" smtClean="0">
                          <a:solidFill>
                            <a:schemeClr val="tx2"/>
                          </a:solidFill>
                          <a:latin typeface="+mn-lt"/>
                          <a:ea typeface="+mn-ea"/>
                          <a:cs typeface="+mn-cs"/>
                        </a:rPr>
                        <a:t>2</a:t>
                      </a:r>
                      <a:endParaRPr lang="de-DE" sz="800" b="1" kern="1200" dirty="0">
                        <a:solidFill>
                          <a:schemeClr val="tx2"/>
                        </a:solidFill>
                        <a:latin typeface="+mn-lt"/>
                        <a:ea typeface="+mn-ea"/>
                        <a:cs typeface="+mn-cs"/>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 with parents/ not have own household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9</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1" name="Rechteck 70"/>
          <p:cNvSpPr/>
          <p:nvPr/>
        </p:nvSpPr>
        <p:spPr>
          <a:xfrm>
            <a:off x="4874159" y="897861"/>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aphicFrame>
        <p:nvGraphicFramePr>
          <p:cNvPr id="74" name="Tabelle 73"/>
          <p:cNvGraphicFramePr>
            <a:graphicFrameLocks noGrp="1"/>
          </p:cNvGraphicFramePr>
          <p:nvPr>
            <p:extLst>
              <p:ext uri="{D42A27DB-BD31-4B8C-83A1-F6EECF244321}">
                <p14:modId xmlns:p14="http://schemas.microsoft.com/office/powerpoint/2010/main" val="1696976929"/>
              </p:ext>
            </p:extLst>
          </p:nvPr>
        </p:nvGraphicFramePr>
        <p:xfrm>
          <a:off x="772365" y="3498903"/>
          <a:ext cx="1753316" cy="785207"/>
        </p:xfrm>
        <a:graphic>
          <a:graphicData uri="http://schemas.openxmlformats.org/drawingml/2006/table">
            <a:tbl>
              <a:tblPr firstRow="1" bandRow="1">
                <a:tableStyleId>{2D5ABB26-0587-4C30-8999-92F81FD0307C}</a:tableStyleId>
              </a:tblPr>
              <a:tblGrid>
                <a:gridCol w="1252368"/>
                <a:gridCol w="500948"/>
              </a:tblGrid>
              <a:tr h="22387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de-DE" sz="800" dirty="0" smtClean="0">
                          <a:solidFill>
                            <a:schemeClr val="tx2"/>
                          </a:solidFill>
                        </a:rPr>
                        <a:t>Elementary school and</a:t>
                      </a:r>
                      <a:r>
                        <a:rPr lang="de-DE" sz="800" baseline="0" dirty="0" smtClean="0">
                          <a:solidFill>
                            <a:schemeClr val="tx2"/>
                          </a:solidFill>
                        </a:rPr>
                        <a:t> below</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15</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High school diploma or GED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38</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High school diploma with SAT/ACT score</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23</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University degree (bachelor, master, PhD)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24</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5" name="Rechteck 74"/>
          <p:cNvSpPr/>
          <p:nvPr/>
        </p:nvSpPr>
        <p:spPr>
          <a:xfrm>
            <a:off x="1983580" y="2929272"/>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aphicFrame>
        <p:nvGraphicFramePr>
          <p:cNvPr id="88" name="Tabelle 87"/>
          <p:cNvGraphicFramePr>
            <a:graphicFrameLocks noGrp="1"/>
          </p:cNvGraphicFramePr>
          <p:nvPr>
            <p:extLst>
              <p:ext uri="{D42A27DB-BD31-4B8C-83A1-F6EECF244321}">
                <p14:modId xmlns:p14="http://schemas.microsoft.com/office/powerpoint/2010/main" val="3074611431"/>
              </p:ext>
            </p:extLst>
          </p:nvPr>
        </p:nvGraphicFramePr>
        <p:xfrm>
          <a:off x="7028943" y="1471761"/>
          <a:ext cx="1750214" cy="1101762"/>
        </p:xfrm>
        <a:graphic>
          <a:graphicData uri="http://schemas.openxmlformats.org/drawingml/2006/table">
            <a:tbl>
              <a:tblPr firstRow="1" bandRow="1">
                <a:tableStyleId>{2D5ABB26-0587-4C30-8999-92F81FD0307C}</a:tableStyleId>
              </a:tblPr>
              <a:tblGrid>
                <a:gridCol w="1250153"/>
                <a:gridCol w="500061"/>
              </a:tblGrid>
              <a:tr h="122418">
                <a:tc>
                  <a:txBody>
                    <a:bodyPr/>
                    <a:lstStyle/>
                    <a:p>
                      <a:pPr algn="l">
                        <a:lnSpc>
                          <a:spcPct val="90000"/>
                        </a:lnSpc>
                      </a:pPr>
                      <a:r>
                        <a:rPr lang="de-DE" sz="800" dirty="0" smtClean="0">
                          <a:solidFill>
                            <a:schemeClr val="tx2"/>
                          </a:solidFill>
                        </a:rPr>
                        <a:t>bis zu € 499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2</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500-999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358427" rtl="0" eaLnBrk="1" fontAlgn="auto" latinLnBrk="0" hangingPunct="1">
                        <a:lnSpc>
                          <a:spcPct val="90000"/>
                        </a:lnSpc>
                        <a:spcBef>
                          <a:spcPts val="0"/>
                        </a:spcBef>
                        <a:spcAft>
                          <a:spcPts val="0"/>
                        </a:spcAft>
                        <a:buClrTx/>
                        <a:buSzTx/>
                        <a:buFontTx/>
                        <a:buNone/>
                        <a:tabLst/>
                        <a:defRPr/>
                      </a:pPr>
                      <a:r>
                        <a:rPr lang="de-DE" sz="800" b="1" dirty="0" smtClean="0">
                          <a:solidFill>
                            <a:schemeClr val="tx2"/>
                          </a:solidFill>
                        </a:rPr>
                        <a:t>7</a:t>
                      </a: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€ 1.000-1.499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11</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€ 1.500-1.999 </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13</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€ 2.000-2.499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14</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€ 2.500-2.999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358427" rtl="0" eaLnBrk="1" fontAlgn="auto" latinLnBrk="0" hangingPunct="1">
                        <a:lnSpc>
                          <a:spcPct val="90000"/>
                        </a:lnSpc>
                        <a:spcBef>
                          <a:spcPts val="0"/>
                        </a:spcBef>
                        <a:spcAft>
                          <a:spcPts val="0"/>
                        </a:spcAft>
                        <a:buClrTx/>
                        <a:buSzTx/>
                        <a:buFontTx/>
                        <a:buNone/>
                        <a:tabLst/>
                        <a:defRPr/>
                      </a:pPr>
                      <a:r>
                        <a:rPr lang="de-DE" sz="800" b="1" dirty="0" smtClean="0">
                          <a:solidFill>
                            <a:schemeClr val="tx2"/>
                          </a:solidFill>
                        </a:rPr>
                        <a:t>12</a:t>
                      </a: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€ 3.000-3.499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9</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€ 3.500 +</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17</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No answer</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16</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90" name="Gruppieren 89"/>
          <p:cNvGrpSpPr/>
          <p:nvPr/>
        </p:nvGrpSpPr>
        <p:grpSpPr>
          <a:xfrm>
            <a:off x="6581783" y="897859"/>
            <a:ext cx="1637656" cy="513958"/>
            <a:chOff x="1074057" y="4259639"/>
            <a:chExt cx="2407298" cy="755709"/>
          </a:xfrm>
        </p:grpSpPr>
        <p:sp>
          <p:nvSpPr>
            <p:cNvPr id="92" name="Diagonal liegende Ecken des Rechtecks schneiden 91"/>
            <p:cNvSpPr/>
            <p:nvPr/>
          </p:nvSpPr>
          <p:spPr>
            <a:xfrm>
              <a:off x="1706555" y="4263606"/>
              <a:ext cx="1774800" cy="751742"/>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Monthly Net Household </a:t>
              </a:r>
              <a:r>
                <a:rPr lang="de-DE" sz="1200" dirty="0" smtClean="0"/>
                <a:t>Income (D3)</a:t>
              </a:r>
              <a:endParaRPr lang="de-DE" sz="1200" dirty="0"/>
            </a:p>
          </p:txBody>
        </p:sp>
        <p:sp>
          <p:nvSpPr>
            <p:cNvPr id="93" name="Ellipse 92"/>
            <p:cNvSpPr/>
            <p:nvPr/>
          </p:nvSpPr>
          <p:spPr>
            <a:xfrm>
              <a:off x="1074057" y="4259639"/>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94" name="Rechteck 93"/>
          <p:cNvSpPr/>
          <p:nvPr/>
        </p:nvSpPr>
        <p:spPr>
          <a:xfrm>
            <a:off x="8254973" y="897861"/>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pSp>
        <p:nvGrpSpPr>
          <p:cNvPr id="140" name="Gruppieren 139"/>
          <p:cNvGrpSpPr/>
          <p:nvPr/>
        </p:nvGrpSpPr>
        <p:grpSpPr>
          <a:xfrm>
            <a:off x="3218497" y="2932560"/>
            <a:ext cx="1637656" cy="513956"/>
            <a:chOff x="1074057" y="4259639"/>
            <a:chExt cx="2407298" cy="755706"/>
          </a:xfrm>
        </p:grpSpPr>
        <p:sp>
          <p:nvSpPr>
            <p:cNvPr id="142" name="Diagonal liegende Ecken des Rechtecks schneiden 141"/>
            <p:cNvSpPr/>
            <p:nvPr/>
          </p:nvSpPr>
          <p:spPr>
            <a:xfrm>
              <a:off x="1706555" y="4263603"/>
              <a:ext cx="1774800" cy="751742"/>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Online </a:t>
              </a:r>
              <a:r>
                <a:rPr lang="de-DE" sz="1200" dirty="0" smtClean="0"/>
                <a:t>Usage (OA1)</a:t>
              </a:r>
              <a:endParaRPr lang="de-DE" sz="1200" dirty="0"/>
            </a:p>
          </p:txBody>
        </p:sp>
        <p:sp>
          <p:nvSpPr>
            <p:cNvPr id="143" name="Ellipse 142"/>
            <p:cNvSpPr/>
            <p:nvPr/>
          </p:nvSpPr>
          <p:spPr>
            <a:xfrm>
              <a:off x="1074057" y="4259639"/>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44" name="Rechteck 143"/>
          <p:cNvSpPr/>
          <p:nvPr/>
        </p:nvSpPr>
        <p:spPr>
          <a:xfrm>
            <a:off x="4891687" y="2940621"/>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pSp>
        <p:nvGrpSpPr>
          <p:cNvPr id="146" name="Group 236"/>
          <p:cNvGrpSpPr>
            <a:grpSpLocks noChangeAspect="1"/>
          </p:cNvGrpSpPr>
          <p:nvPr/>
        </p:nvGrpSpPr>
        <p:grpSpPr>
          <a:xfrm>
            <a:off x="6658548" y="951558"/>
            <a:ext cx="395990" cy="383747"/>
            <a:chOff x="5129213" y="1731963"/>
            <a:chExt cx="828675" cy="803276"/>
          </a:xfrm>
          <a:solidFill>
            <a:schemeClr val="bg1"/>
          </a:solidFill>
        </p:grpSpPr>
        <p:sp>
          <p:nvSpPr>
            <p:cNvPr id="147" name="Freeform 23"/>
            <p:cNvSpPr>
              <a:spLocks/>
            </p:cNvSpPr>
            <p:nvPr/>
          </p:nvSpPr>
          <p:spPr bwMode="auto">
            <a:xfrm>
              <a:off x="5129213" y="1924051"/>
              <a:ext cx="828675" cy="611188"/>
            </a:xfrm>
            <a:custGeom>
              <a:avLst/>
              <a:gdLst/>
              <a:ahLst/>
              <a:cxnLst>
                <a:cxn ang="0">
                  <a:pos x="485" y="188"/>
                </a:cxn>
                <a:cxn ang="0">
                  <a:pos x="485" y="188"/>
                </a:cxn>
                <a:cxn ang="0">
                  <a:pos x="335" y="44"/>
                </a:cxn>
                <a:cxn ang="0">
                  <a:pos x="192" y="46"/>
                </a:cxn>
                <a:cxn ang="0">
                  <a:pos x="107" y="22"/>
                </a:cxn>
                <a:cxn ang="0">
                  <a:pos x="108" y="73"/>
                </a:cxn>
                <a:cxn ang="0">
                  <a:pos x="87" y="84"/>
                </a:cxn>
                <a:cxn ang="0">
                  <a:pos x="57" y="154"/>
                </a:cxn>
                <a:cxn ang="0">
                  <a:pos x="56" y="157"/>
                </a:cxn>
                <a:cxn ang="0">
                  <a:pos x="17" y="157"/>
                </a:cxn>
                <a:cxn ang="0">
                  <a:pos x="0" y="174"/>
                </a:cxn>
                <a:cxn ang="0">
                  <a:pos x="0" y="257"/>
                </a:cxn>
                <a:cxn ang="0">
                  <a:pos x="17" y="274"/>
                </a:cxn>
                <a:cxn ang="0">
                  <a:pos x="56" y="274"/>
                </a:cxn>
                <a:cxn ang="0">
                  <a:pos x="60" y="284"/>
                </a:cxn>
                <a:cxn ang="0">
                  <a:pos x="149" y="368"/>
                </a:cxn>
                <a:cxn ang="0">
                  <a:pos x="157" y="380"/>
                </a:cxn>
                <a:cxn ang="0">
                  <a:pos x="157" y="408"/>
                </a:cxn>
                <a:cxn ang="0">
                  <a:pos x="174" y="424"/>
                </a:cxn>
                <a:cxn ang="0">
                  <a:pos x="216" y="424"/>
                </a:cxn>
                <a:cxn ang="0">
                  <a:pos x="232" y="408"/>
                </a:cxn>
                <a:cxn ang="0">
                  <a:pos x="232" y="390"/>
                </a:cxn>
                <a:cxn ang="0">
                  <a:pos x="267" y="356"/>
                </a:cxn>
                <a:cxn ang="0">
                  <a:pos x="300" y="387"/>
                </a:cxn>
                <a:cxn ang="0">
                  <a:pos x="300" y="391"/>
                </a:cxn>
                <a:cxn ang="0">
                  <a:pos x="300" y="393"/>
                </a:cxn>
                <a:cxn ang="0">
                  <a:pos x="300" y="393"/>
                </a:cxn>
                <a:cxn ang="0">
                  <a:pos x="300" y="408"/>
                </a:cxn>
                <a:cxn ang="0">
                  <a:pos x="317" y="424"/>
                </a:cxn>
                <a:cxn ang="0">
                  <a:pos x="359" y="424"/>
                </a:cxn>
                <a:cxn ang="0">
                  <a:pos x="376" y="408"/>
                </a:cxn>
                <a:cxn ang="0">
                  <a:pos x="376" y="380"/>
                </a:cxn>
                <a:cxn ang="0">
                  <a:pos x="380" y="369"/>
                </a:cxn>
                <a:cxn ang="0">
                  <a:pos x="483" y="251"/>
                </a:cxn>
                <a:cxn ang="0">
                  <a:pos x="484" y="247"/>
                </a:cxn>
                <a:cxn ang="0">
                  <a:pos x="486" y="248"/>
                </a:cxn>
                <a:cxn ang="0">
                  <a:pos x="559" y="227"/>
                </a:cxn>
                <a:cxn ang="0">
                  <a:pos x="569" y="182"/>
                </a:cxn>
                <a:cxn ang="0">
                  <a:pos x="549" y="213"/>
                </a:cxn>
                <a:cxn ang="0">
                  <a:pos x="485" y="188"/>
                </a:cxn>
              </a:cxnLst>
              <a:rect l="0" t="0" r="r" b="b"/>
              <a:pathLst>
                <a:path w="575" h="424">
                  <a:moveTo>
                    <a:pt x="485" y="188"/>
                  </a:moveTo>
                  <a:cubicBezTo>
                    <a:pt x="485" y="188"/>
                    <a:pt x="485" y="188"/>
                    <a:pt x="485" y="188"/>
                  </a:cubicBezTo>
                  <a:cubicBezTo>
                    <a:pt x="472" y="120"/>
                    <a:pt x="413" y="63"/>
                    <a:pt x="335" y="44"/>
                  </a:cubicBezTo>
                  <a:cubicBezTo>
                    <a:pt x="285" y="32"/>
                    <a:pt x="237" y="31"/>
                    <a:pt x="192" y="46"/>
                  </a:cubicBezTo>
                  <a:cubicBezTo>
                    <a:pt x="180" y="26"/>
                    <a:pt x="154" y="0"/>
                    <a:pt x="107" y="22"/>
                  </a:cubicBezTo>
                  <a:cubicBezTo>
                    <a:pt x="113" y="39"/>
                    <a:pt x="110" y="63"/>
                    <a:pt x="108" y="73"/>
                  </a:cubicBezTo>
                  <a:cubicBezTo>
                    <a:pt x="100" y="76"/>
                    <a:pt x="93" y="80"/>
                    <a:pt x="87" y="84"/>
                  </a:cubicBezTo>
                  <a:cubicBezTo>
                    <a:pt x="60" y="103"/>
                    <a:pt x="70" y="126"/>
                    <a:pt x="57" y="154"/>
                  </a:cubicBezTo>
                  <a:cubicBezTo>
                    <a:pt x="56" y="157"/>
                    <a:pt x="56" y="157"/>
                    <a:pt x="56" y="157"/>
                  </a:cubicBezTo>
                  <a:cubicBezTo>
                    <a:pt x="17" y="157"/>
                    <a:pt x="17" y="157"/>
                    <a:pt x="17" y="157"/>
                  </a:cubicBezTo>
                  <a:cubicBezTo>
                    <a:pt x="8" y="157"/>
                    <a:pt x="0" y="164"/>
                    <a:pt x="0" y="174"/>
                  </a:cubicBezTo>
                  <a:cubicBezTo>
                    <a:pt x="0" y="257"/>
                    <a:pt x="0" y="257"/>
                    <a:pt x="0" y="257"/>
                  </a:cubicBezTo>
                  <a:cubicBezTo>
                    <a:pt x="0" y="266"/>
                    <a:pt x="8" y="274"/>
                    <a:pt x="17" y="274"/>
                  </a:cubicBezTo>
                  <a:cubicBezTo>
                    <a:pt x="56" y="274"/>
                    <a:pt x="56" y="274"/>
                    <a:pt x="56" y="274"/>
                  </a:cubicBezTo>
                  <a:cubicBezTo>
                    <a:pt x="60" y="284"/>
                    <a:pt x="60" y="284"/>
                    <a:pt x="60" y="284"/>
                  </a:cubicBezTo>
                  <a:cubicBezTo>
                    <a:pt x="78" y="319"/>
                    <a:pt x="109" y="348"/>
                    <a:pt x="149" y="368"/>
                  </a:cubicBezTo>
                  <a:cubicBezTo>
                    <a:pt x="154" y="371"/>
                    <a:pt x="158" y="375"/>
                    <a:pt x="157" y="380"/>
                  </a:cubicBezTo>
                  <a:cubicBezTo>
                    <a:pt x="157" y="408"/>
                    <a:pt x="157" y="408"/>
                    <a:pt x="157" y="408"/>
                  </a:cubicBezTo>
                  <a:cubicBezTo>
                    <a:pt x="157" y="417"/>
                    <a:pt x="165" y="424"/>
                    <a:pt x="174" y="424"/>
                  </a:cubicBezTo>
                  <a:cubicBezTo>
                    <a:pt x="216" y="424"/>
                    <a:pt x="216" y="424"/>
                    <a:pt x="216" y="424"/>
                  </a:cubicBezTo>
                  <a:cubicBezTo>
                    <a:pt x="225" y="424"/>
                    <a:pt x="232" y="417"/>
                    <a:pt x="232" y="408"/>
                  </a:cubicBezTo>
                  <a:cubicBezTo>
                    <a:pt x="232" y="390"/>
                    <a:pt x="232" y="390"/>
                    <a:pt x="232" y="390"/>
                  </a:cubicBezTo>
                  <a:cubicBezTo>
                    <a:pt x="232" y="371"/>
                    <a:pt x="248" y="356"/>
                    <a:pt x="267" y="356"/>
                  </a:cubicBezTo>
                  <a:cubicBezTo>
                    <a:pt x="284" y="356"/>
                    <a:pt x="299" y="369"/>
                    <a:pt x="300" y="387"/>
                  </a:cubicBezTo>
                  <a:cubicBezTo>
                    <a:pt x="300" y="391"/>
                    <a:pt x="300" y="391"/>
                    <a:pt x="300" y="391"/>
                  </a:cubicBezTo>
                  <a:cubicBezTo>
                    <a:pt x="300" y="393"/>
                    <a:pt x="300" y="393"/>
                    <a:pt x="300" y="393"/>
                  </a:cubicBezTo>
                  <a:cubicBezTo>
                    <a:pt x="300" y="393"/>
                    <a:pt x="300" y="393"/>
                    <a:pt x="300" y="393"/>
                  </a:cubicBezTo>
                  <a:cubicBezTo>
                    <a:pt x="300" y="408"/>
                    <a:pt x="300" y="408"/>
                    <a:pt x="300" y="408"/>
                  </a:cubicBezTo>
                  <a:cubicBezTo>
                    <a:pt x="300" y="417"/>
                    <a:pt x="308" y="424"/>
                    <a:pt x="317" y="424"/>
                  </a:cubicBezTo>
                  <a:cubicBezTo>
                    <a:pt x="359" y="424"/>
                    <a:pt x="359" y="424"/>
                    <a:pt x="359" y="424"/>
                  </a:cubicBezTo>
                  <a:cubicBezTo>
                    <a:pt x="368" y="424"/>
                    <a:pt x="376" y="417"/>
                    <a:pt x="376" y="408"/>
                  </a:cubicBezTo>
                  <a:cubicBezTo>
                    <a:pt x="376" y="380"/>
                    <a:pt x="376" y="380"/>
                    <a:pt x="376" y="380"/>
                  </a:cubicBezTo>
                  <a:cubicBezTo>
                    <a:pt x="375" y="375"/>
                    <a:pt x="376" y="372"/>
                    <a:pt x="380" y="369"/>
                  </a:cubicBezTo>
                  <a:cubicBezTo>
                    <a:pt x="433" y="343"/>
                    <a:pt x="471" y="301"/>
                    <a:pt x="483" y="251"/>
                  </a:cubicBezTo>
                  <a:cubicBezTo>
                    <a:pt x="484" y="247"/>
                    <a:pt x="484" y="247"/>
                    <a:pt x="484" y="247"/>
                  </a:cubicBezTo>
                  <a:cubicBezTo>
                    <a:pt x="486" y="248"/>
                    <a:pt x="486" y="248"/>
                    <a:pt x="486" y="248"/>
                  </a:cubicBezTo>
                  <a:cubicBezTo>
                    <a:pt x="496" y="248"/>
                    <a:pt x="539" y="248"/>
                    <a:pt x="559" y="227"/>
                  </a:cubicBezTo>
                  <a:cubicBezTo>
                    <a:pt x="565" y="221"/>
                    <a:pt x="575" y="203"/>
                    <a:pt x="569" y="182"/>
                  </a:cubicBezTo>
                  <a:cubicBezTo>
                    <a:pt x="568" y="177"/>
                    <a:pt x="561" y="205"/>
                    <a:pt x="549" y="213"/>
                  </a:cubicBezTo>
                  <a:cubicBezTo>
                    <a:pt x="514" y="238"/>
                    <a:pt x="485" y="188"/>
                    <a:pt x="485" y="188"/>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 name="Oval 24"/>
            <p:cNvSpPr>
              <a:spLocks noChangeArrowheads="1"/>
            </p:cNvSpPr>
            <p:nvPr/>
          </p:nvSpPr>
          <p:spPr bwMode="auto">
            <a:xfrm>
              <a:off x="5403851" y="1731963"/>
              <a:ext cx="195263" cy="195263"/>
            </a:xfrm>
            <a:prstGeom prst="ellipse">
              <a:avLst/>
            </a:pr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 name="Freeform 25"/>
            <p:cNvSpPr>
              <a:spLocks/>
            </p:cNvSpPr>
            <p:nvPr/>
          </p:nvSpPr>
          <p:spPr bwMode="auto">
            <a:xfrm>
              <a:off x="5383213" y="2024063"/>
              <a:ext cx="261938" cy="77788"/>
            </a:xfrm>
            <a:custGeom>
              <a:avLst/>
              <a:gdLst/>
              <a:ahLst/>
              <a:cxnLst>
                <a:cxn ang="0">
                  <a:pos x="174" y="42"/>
                </a:cxn>
                <a:cxn ang="0">
                  <a:pos x="132" y="45"/>
                </a:cxn>
                <a:cxn ang="0">
                  <a:pos x="93" y="40"/>
                </a:cxn>
                <a:cxn ang="0">
                  <a:pos x="49" y="47"/>
                </a:cxn>
                <a:cxn ang="0">
                  <a:pos x="8" y="46"/>
                </a:cxn>
                <a:cxn ang="0">
                  <a:pos x="21" y="17"/>
                </a:cxn>
                <a:cxn ang="0">
                  <a:pos x="93" y="0"/>
                </a:cxn>
                <a:cxn ang="0">
                  <a:pos x="161" y="15"/>
                </a:cxn>
                <a:cxn ang="0">
                  <a:pos x="174" y="42"/>
                </a:cxn>
              </a:cxnLst>
              <a:rect l="0" t="0" r="r" b="b"/>
              <a:pathLst>
                <a:path w="182" h="54">
                  <a:moveTo>
                    <a:pt x="174" y="42"/>
                  </a:moveTo>
                  <a:cubicBezTo>
                    <a:pt x="167" y="50"/>
                    <a:pt x="148" y="51"/>
                    <a:pt x="132" y="45"/>
                  </a:cubicBezTo>
                  <a:cubicBezTo>
                    <a:pt x="132" y="45"/>
                    <a:pt x="119" y="40"/>
                    <a:pt x="93" y="40"/>
                  </a:cubicBezTo>
                  <a:cubicBezTo>
                    <a:pt x="65" y="40"/>
                    <a:pt x="49" y="47"/>
                    <a:pt x="49" y="47"/>
                  </a:cubicBezTo>
                  <a:cubicBezTo>
                    <a:pt x="33" y="54"/>
                    <a:pt x="15" y="53"/>
                    <a:pt x="8" y="46"/>
                  </a:cubicBezTo>
                  <a:cubicBezTo>
                    <a:pt x="0" y="38"/>
                    <a:pt x="6" y="26"/>
                    <a:pt x="21" y="17"/>
                  </a:cubicBezTo>
                  <a:cubicBezTo>
                    <a:pt x="21" y="17"/>
                    <a:pt x="52" y="0"/>
                    <a:pt x="93" y="0"/>
                  </a:cubicBezTo>
                  <a:cubicBezTo>
                    <a:pt x="132" y="0"/>
                    <a:pt x="161" y="15"/>
                    <a:pt x="161" y="15"/>
                  </a:cubicBezTo>
                  <a:cubicBezTo>
                    <a:pt x="176" y="22"/>
                    <a:pt x="182" y="35"/>
                    <a:pt x="174" y="4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Oval 26"/>
            <p:cNvSpPr>
              <a:spLocks noChangeArrowheads="1"/>
            </p:cNvSpPr>
            <p:nvPr/>
          </p:nvSpPr>
          <p:spPr bwMode="auto">
            <a:xfrm>
              <a:off x="5249863" y="2066926"/>
              <a:ext cx="61913" cy="63500"/>
            </a:xfrm>
            <a:prstGeom prst="ellipse">
              <a:avLst/>
            </a:pr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1" name="Oval 27"/>
            <p:cNvSpPr>
              <a:spLocks noChangeArrowheads="1"/>
            </p:cNvSpPr>
            <p:nvPr/>
          </p:nvSpPr>
          <p:spPr bwMode="auto">
            <a:xfrm>
              <a:off x="5249863" y="2066926"/>
              <a:ext cx="36513" cy="36513"/>
            </a:xfrm>
            <a:prstGeom prst="ellipse">
              <a:avLst/>
            </a:pr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3" name="Group 190"/>
          <p:cNvGrpSpPr>
            <a:grpSpLocks noChangeAspect="1"/>
          </p:cNvGrpSpPr>
          <p:nvPr/>
        </p:nvGrpSpPr>
        <p:grpSpPr>
          <a:xfrm>
            <a:off x="3270156" y="3048869"/>
            <a:ext cx="394662" cy="286484"/>
            <a:chOff x="3930228" y="6125765"/>
            <a:chExt cx="1903588" cy="1382192"/>
          </a:xfrm>
          <a:solidFill>
            <a:schemeClr val="bg1"/>
          </a:solidFill>
        </p:grpSpPr>
        <p:grpSp>
          <p:nvGrpSpPr>
            <p:cNvPr id="154" name="Group 462"/>
            <p:cNvGrpSpPr/>
            <p:nvPr/>
          </p:nvGrpSpPr>
          <p:grpSpPr>
            <a:xfrm>
              <a:off x="4226835" y="6413797"/>
              <a:ext cx="1310375" cy="539874"/>
              <a:chOff x="3472954" y="5154017"/>
              <a:chExt cx="793751" cy="327025"/>
            </a:xfrm>
            <a:grpFill/>
          </p:grpSpPr>
          <p:sp>
            <p:nvSpPr>
              <p:cNvPr id="156" name="Freeform 468"/>
              <p:cNvSpPr>
                <a:spLocks/>
              </p:cNvSpPr>
              <p:nvPr/>
            </p:nvSpPr>
            <p:spPr bwMode="auto">
              <a:xfrm>
                <a:off x="4046042" y="5273080"/>
                <a:ext cx="31750" cy="85725"/>
              </a:xfrm>
              <a:custGeom>
                <a:avLst/>
                <a:gdLst/>
                <a:ahLst/>
                <a:cxnLst>
                  <a:cxn ang="0">
                    <a:pos x="8" y="0"/>
                  </a:cxn>
                  <a:cxn ang="0">
                    <a:pos x="0" y="8"/>
                  </a:cxn>
                  <a:cxn ang="0">
                    <a:pos x="15" y="44"/>
                  </a:cxn>
                  <a:cxn ang="0">
                    <a:pos x="0" y="79"/>
                  </a:cxn>
                  <a:cxn ang="0">
                    <a:pos x="8" y="87"/>
                  </a:cxn>
                  <a:cxn ang="0">
                    <a:pos x="8" y="0"/>
                  </a:cxn>
                </a:cxnLst>
                <a:rect l="0" t="0" r="r" b="b"/>
                <a:pathLst>
                  <a:path w="32" h="87">
                    <a:moveTo>
                      <a:pt x="8" y="0"/>
                    </a:moveTo>
                    <a:cubicBezTo>
                      <a:pt x="0" y="8"/>
                      <a:pt x="0" y="8"/>
                      <a:pt x="0" y="8"/>
                    </a:cubicBezTo>
                    <a:cubicBezTo>
                      <a:pt x="10" y="18"/>
                      <a:pt x="15" y="31"/>
                      <a:pt x="15" y="44"/>
                    </a:cubicBezTo>
                    <a:cubicBezTo>
                      <a:pt x="15" y="57"/>
                      <a:pt x="10" y="69"/>
                      <a:pt x="0" y="79"/>
                    </a:cubicBezTo>
                    <a:cubicBezTo>
                      <a:pt x="8" y="87"/>
                      <a:pt x="8" y="87"/>
                      <a:pt x="8" y="87"/>
                    </a:cubicBezTo>
                    <a:cubicBezTo>
                      <a:pt x="32" y="63"/>
                      <a:pt x="32" y="24"/>
                      <a:pt x="8" y="0"/>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 name="Freeform 469"/>
              <p:cNvSpPr>
                <a:spLocks/>
              </p:cNvSpPr>
              <p:nvPr/>
            </p:nvSpPr>
            <p:spPr bwMode="auto">
              <a:xfrm>
                <a:off x="4066679" y="5252442"/>
                <a:ext cx="44450" cy="130175"/>
              </a:xfrm>
              <a:custGeom>
                <a:avLst/>
                <a:gdLst/>
                <a:ahLst/>
                <a:cxnLst>
                  <a:cxn ang="0">
                    <a:pos x="10" y="2"/>
                  </a:cxn>
                  <a:cxn ang="0">
                    <a:pos x="8" y="0"/>
                  </a:cxn>
                  <a:cxn ang="0">
                    <a:pos x="0" y="8"/>
                  </a:cxn>
                  <a:cxn ang="0">
                    <a:pos x="2" y="10"/>
                  </a:cxn>
                  <a:cxn ang="0">
                    <a:pos x="25" y="67"/>
                  </a:cxn>
                  <a:cxn ang="0">
                    <a:pos x="2" y="123"/>
                  </a:cxn>
                  <a:cxn ang="0">
                    <a:pos x="10" y="131"/>
                  </a:cxn>
                  <a:cxn ang="0">
                    <a:pos x="10" y="2"/>
                  </a:cxn>
                </a:cxnLst>
                <a:rect l="0" t="0" r="r" b="b"/>
                <a:pathLst>
                  <a:path w="45" h="131">
                    <a:moveTo>
                      <a:pt x="10" y="2"/>
                    </a:moveTo>
                    <a:cubicBezTo>
                      <a:pt x="9" y="2"/>
                      <a:pt x="8" y="1"/>
                      <a:pt x="8" y="0"/>
                    </a:cubicBezTo>
                    <a:cubicBezTo>
                      <a:pt x="0" y="8"/>
                      <a:pt x="0" y="8"/>
                      <a:pt x="0" y="8"/>
                    </a:cubicBezTo>
                    <a:cubicBezTo>
                      <a:pt x="0" y="9"/>
                      <a:pt x="1" y="9"/>
                      <a:pt x="2" y="10"/>
                    </a:cubicBezTo>
                    <a:cubicBezTo>
                      <a:pt x="17" y="26"/>
                      <a:pt x="25" y="46"/>
                      <a:pt x="25" y="67"/>
                    </a:cubicBezTo>
                    <a:cubicBezTo>
                      <a:pt x="25" y="87"/>
                      <a:pt x="17" y="107"/>
                      <a:pt x="2" y="123"/>
                    </a:cubicBezTo>
                    <a:cubicBezTo>
                      <a:pt x="10" y="131"/>
                      <a:pt x="10" y="131"/>
                      <a:pt x="10" y="131"/>
                    </a:cubicBezTo>
                    <a:cubicBezTo>
                      <a:pt x="45" y="95"/>
                      <a:pt x="45" y="38"/>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 name="Freeform 470"/>
              <p:cNvSpPr>
                <a:spLocks/>
              </p:cNvSpPr>
              <p:nvPr/>
            </p:nvSpPr>
            <p:spPr bwMode="auto">
              <a:xfrm>
                <a:off x="4085729" y="5234980"/>
                <a:ext cx="55563" cy="165100"/>
              </a:xfrm>
              <a:custGeom>
                <a:avLst/>
                <a:gdLst/>
                <a:ahLst/>
                <a:cxnLst>
                  <a:cxn ang="0">
                    <a:pos x="10" y="2"/>
                  </a:cxn>
                  <a:cxn ang="0">
                    <a:pos x="8" y="0"/>
                  </a:cxn>
                  <a:cxn ang="0">
                    <a:pos x="0" y="8"/>
                  </a:cxn>
                  <a:cxn ang="0">
                    <a:pos x="2" y="10"/>
                  </a:cxn>
                  <a:cxn ang="0">
                    <a:pos x="34" y="86"/>
                  </a:cxn>
                  <a:cxn ang="0">
                    <a:pos x="2" y="161"/>
                  </a:cxn>
                  <a:cxn ang="0">
                    <a:pos x="10" y="169"/>
                  </a:cxn>
                  <a:cxn ang="0">
                    <a:pos x="10" y="2"/>
                  </a:cxn>
                </a:cxnLst>
                <a:rect l="0" t="0" r="r" b="b"/>
                <a:pathLst>
                  <a:path w="56" h="169">
                    <a:moveTo>
                      <a:pt x="10" y="2"/>
                    </a:moveTo>
                    <a:cubicBezTo>
                      <a:pt x="9" y="1"/>
                      <a:pt x="9" y="1"/>
                      <a:pt x="8" y="0"/>
                    </a:cubicBezTo>
                    <a:cubicBezTo>
                      <a:pt x="0" y="8"/>
                      <a:pt x="0" y="8"/>
                      <a:pt x="0" y="8"/>
                    </a:cubicBezTo>
                    <a:cubicBezTo>
                      <a:pt x="1" y="8"/>
                      <a:pt x="2" y="9"/>
                      <a:pt x="2" y="10"/>
                    </a:cubicBezTo>
                    <a:cubicBezTo>
                      <a:pt x="23" y="31"/>
                      <a:pt x="34" y="58"/>
                      <a:pt x="34" y="86"/>
                    </a:cubicBezTo>
                    <a:cubicBezTo>
                      <a:pt x="34" y="113"/>
                      <a:pt x="23" y="141"/>
                      <a:pt x="2" y="161"/>
                    </a:cubicBezTo>
                    <a:cubicBezTo>
                      <a:pt x="10" y="169"/>
                      <a:pt x="10" y="169"/>
                      <a:pt x="10" y="169"/>
                    </a:cubicBezTo>
                    <a:cubicBezTo>
                      <a:pt x="56" y="123"/>
                      <a:pt x="56" y="48"/>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 name="Freeform 471"/>
              <p:cNvSpPr>
                <a:spLocks/>
              </p:cNvSpPr>
              <p:nvPr/>
            </p:nvSpPr>
            <p:spPr bwMode="auto">
              <a:xfrm>
                <a:off x="4106367" y="5212755"/>
                <a:ext cx="68263" cy="209550"/>
              </a:xfrm>
              <a:custGeom>
                <a:avLst/>
                <a:gdLst/>
                <a:ahLst/>
                <a:cxnLst>
                  <a:cxn ang="0">
                    <a:pos x="10" y="2"/>
                  </a:cxn>
                  <a:cxn ang="0">
                    <a:pos x="8" y="0"/>
                  </a:cxn>
                  <a:cxn ang="0">
                    <a:pos x="0" y="8"/>
                  </a:cxn>
                  <a:cxn ang="0">
                    <a:pos x="2" y="10"/>
                  </a:cxn>
                  <a:cxn ang="0">
                    <a:pos x="42" y="108"/>
                  </a:cxn>
                  <a:cxn ang="0">
                    <a:pos x="2" y="205"/>
                  </a:cxn>
                  <a:cxn ang="0">
                    <a:pos x="10" y="213"/>
                  </a:cxn>
                  <a:cxn ang="0">
                    <a:pos x="10" y="2"/>
                  </a:cxn>
                </a:cxnLst>
                <a:rect l="0" t="0" r="r" b="b"/>
                <a:pathLst>
                  <a:path w="68" h="213">
                    <a:moveTo>
                      <a:pt x="10" y="2"/>
                    </a:moveTo>
                    <a:cubicBezTo>
                      <a:pt x="9" y="2"/>
                      <a:pt x="8" y="1"/>
                      <a:pt x="8" y="0"/>
                    </a:cubicBezTo>
                    <a:cubicBezTo>
                      <a:pt x="0" y="8"/>
                      <a:pt x="0" y="8"/>
                      <a:pt x="0" y="8"/>
                    </a:cubicBezTo>
                    <a:cubicBezTo>
                      <a:pt x="0" y="9"/>
                      <a:pt x="1" y="9"/>
                      <a:pt x="2" y="10"/>
                    </a:cubicBezTo>
                    <a:cubicBezTo>
                      <a:pt x="29" y="37"/>
                      <a:pt x="42" y="72"/>
                      <a:pt x="42" y="108"/>
                    </a:cubicBezTo>
                    <a:cubicBezTo>
                      <a:pt x="42" y="143"/>
                      <a:pt x="29" y="178"/>
                      <a:pt x="2" y="205"/>
                    </a:cubicBezTo>
                    <a:cubicBezTo>
                      <a:pt x="10" y="213"/>
                      <a:pt x="10" y="213"/>
                      <a:pt x="10" y="213"/>
                    </a:cubicBezTo>
                    <a:cubicBezTo>
                      <a:pt x="68" y="155"/>
                      <a:pt x="68" y="60"/>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 name="Freeform 472"/>
              <p:cNvSpPr>
                <a:spLocks/>
              </p:cNvSpPr>
              <p:nvPr/>
            </p:nvSpPr>
            <p:spPr bwMode="auto">
              <a:xfrm>
                <a:off x="4125417" y="5193705"/>
                <a:ext cx="77788" cy="247650"/>
              </a:xfrm>
              <a:custGeom>
                <a:avLst/>
                <a:gdLst/>
                <a:ahLst/>
                <a:cxnLst>
                  <a:cxn ang="0">
                    <a:pos x="10" y="2"/>
                  </a:cxn>
                  <a:cxn ang="0">
                    <a:pos x="8" y="0"/>
                  </a:cxn>
                  <a:cxn ang="0">
                    <a:pos x="0" y="8"/>
                  </a:cxn>
                  <a:cxn ang="0">
                    <a:pos x="2" y="10"/>
                  </a:cxn>
                  <a:cxn ang="0">
                    <a:pos x="51" y="127"/>
                  </a:cxn>
                  <a:cxn ang="0">
                    <a:pos x="2" y="244"/>
                  </a:cxn>
                  <a:cxn ang="0">
                    <a:pos x="10" y="251"/>
                  </a:cxn>
                  <a:cxn ang="0">
                    <a:pos x="10" y="2"/>
                  </a:cxn>
                </a:cxnLst>
                <a:rect l="0" t="0" r="r" b="b"/>
                <a:pathLst>
                  <a:path w="79" h="251">
                    <a:moveTo>
                      <a:pt x="10" y="2"/>
                    </a:moveTo>
                    <a:cubicBezTo>
                      <a:pt x="9" y="1"/>
                      <a:pt x="9" y="1"/>
                      <a:pt x="8" y="0"/>
                    </a:cubicBezTo>
                    <a:cubicBezTo>
                      <a:pt x="0" y="8"/>
                      <a:pt x="0" y="8"/>
                      <a:pt x="0" y="8"/>
                    </a:cubicBezTo>
                    <a:cubicBezTo>
                      <a:pt x="1" y="8"/>
                      <a:pt x="2" y="9"/>
                      <a:pt x="2" y="10"/>
                    </a:cubicBezTo>
                    <a:cubicBezTo>
                      <a:pt x="35" y="42"/>
                      <a:pt x="51" y="84"/>
                      <a:pt x="51" y="127"/>
                    </a:cubicBezTo>
                    <a:cubicBezTo>
                      <a:pt x="51" y="169"/>
                      <a:pt x="35" y="211"/>
                      <a:pt x="2" y="244"/>
                    </a:cubicBezTo>
                    <a:cubicBezTo>
                      <a:pt x="10" y="251"/>
                      <a:pt x="10" y="251"/>
                      <a:pt x="10" y="251"/>
                    </a:cubicBezTo>
                    <a:cubicBezTo>
                      <a:pt x="79" y="182"/>
                      <a:pt x="79" y="71"/>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 name="Freeform 473"/>
              <p:cNvSpPr>
                <a:spLocks/>
              </p:cNvSpPr>
              <p:nvPr/>
            </p:nvSpPr>
            <p:spPr bwMode="auto">
              <a:xfrm>
                <a:off x="4147642" y="5173067"/>
                <a:ext cx="88900" cy="288925"/>
              </a:xfrm>
              <a:custGeom>
                <a:avLst/>
                <a:gdLst/>
                <a:ahLst/>
                <a:cxnLst>
                  <a:cxn ang="0">
                    <a:pos x="10" y="2"/>
                  </a:cxn>
                  <a:cxn ang="0">
                    <a:pos x="8" y="0"/>
                  </a:cxn>
                  <a:cxn ang="0">
                    <a:pos x="0" y="8"/>
                  </a:cxn>
                  <a:cxn ang="0">
                    <a:pos x="2" y="10"/>
                  </a:cxn>
                  <a:cxn ang="0">
                    <a:pos x="59" y="149"/>
                  </a:cxn>
                  <a:cxn ang="0">
                    <a:pos x="2" y="287"/>
                  </a:cxn>
                  <a:cxn ang="0">
                    <a:pos x="10" y="295"/>
                  </a:cxn>
                  <a:cxn ang="0">
                    <a:pos x="10" y="2"/>
                  </a:cxn>
                </a:cxnLst>
                <a:rect l="0" t="0" r="r" b="b"/>
                <a:pathLst>
                  <a:path w="91" h="295">
                    <a:moveTo>
                      <a:pt x="10" y="2"/>
                    </a:moveTo>
                    <a:cubicBezTo>
                      <a:pt x="9" y="2"/>
                      <a:pt x="8" y="1"/>
                      <a:pt x="8" y="0"/>
                    </a:cubicBezTo>
                    <a:cubicBezTo>
                      <a:pt x="0" y="8"/>
                      <a:pt x="0" y="8"/>
                      <a:pt x="0" y="8"/>
                    </a:cubicBezTo>
                    <a:cubicBezTo>
                      <a:pt x="1" y="9"/>
                      <a:pt x="1" y="9"/>
                      <a:pt x="2" y="10"/>
                    </a:cubicBezTo>
                    <a:cubicBezTo>
                      <a:pt x="40" y="48"/>
                      <a:pt x="59" y="98"/>
                      <a:pt x="59" y="149"/>
                    </a:cubicBezTo>
                    <a:cubicBezTo>
                      <a:pt x="59" y="199"/>
                      <a:pt x="40" y="249"/>
                      <a:pt x="2" y="287"/>
                    </a:cubicBezTo>
                    <a:cubicBezTo>
                      <a:pt x="10" y="295"/>
                      <a:pt x="10" y="295"/>
                      <a:pt x="10" y="295"/>
                    </a:cubicBezTo>
                    <a:cubicBezTo>
                      <a:pt x="91" y="214"/>
                      <a:pt x="90" y="83"/>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 name="Freeform 474"/>
              <p:cNvSpPr>
                <a:spLocks/>
              </p:cNvSpPr>
              <p:nvPr/>
            </p:nvSpPr>
            <p:spPr bwMode="auto">
              <a:xfrm>
                <a:off x="4166692" y="5154017"/>
                <a:ext cx="100013" cy="327025"/>
              </a:xfrm>
              <a:custGeom>
                <a:avLst/>
                <a:gdLst/>
                <a:ahLst/>
                <a:cxnLst>
                  <a:cxn ang="0">
                    <a:pos x="10" y="2"/>
                  </a:cxn>
                  <a:cxn ang="0">
                    <a:pos x="8" y="0"/>
                  </a:cxn>
                  <a:cxn ang="0">
                    <a:pos x="0" y="8"/>
                  </a:cxn>
                  <a:cxn ang="0">
                    <a:pos x="2" y="10"/>
                  </a:cxn>
                  <a:cxn ang="0">
                    <a:pos x="68" y="168"/>
                  </a:cxn>
                  <a:cxn ang="0">
                    <a:pos x="2" y="326"/>
                  </a:cxn>
                  <a:cxn ang="0">
                    <a:pos x="10" y="333"/>
                  </a:cxn>
                  <a:cxn ang="0">
                    <a:pos x="10" y="2"/>
                  </a:cxn>
                </a:cxnLst>
                <a:rect l="0" t="0" r="r" b="b"/>
                <a:pathLst>
                  <a:path w="102" h="333">
                    <a:moveTo>
                      <a:pt x="10" y="2"/>
                    </a:moveTo>
                    <a:cubicBezTo>
                      <a:pt x="9" y="1"/>
                      <a:pt x="9" y="0"/>
                      <a:pt x="8" y="0"/>
                    </a:cubicBezTo>
                    <a:cubicBezTo>
                      <a:pt x="0" y="8"/>
                      <a:pt x="0" y="8"/>
                      <a:pt x="0" y="8"/>
                    </a:cubicBezTo>
                    <a:cubicBezTo>
                      <a:pt x="1" y="8"/>
                      <a:pt x="2" y="9"/>
                      <a:pt x="2" y="10"/>
                    </a:cubicBezTo>
                    <a:cubicBezTo>
                      <a:pt x="46" y="53"/>
                      <a:pt x="68" y="110"/>
                      <a:pt x="68" y="168"/>
                    </a:cubicBezTo>
                    <a:cubicBezTo>
                      <a:pt x="68" y="225"/>
                      <a:pt x="46" y="282"/>
                      <a:pt x="2" y="326"/>
                    </a:cubicBezTo>
                    <a:cubicBezTo>
                      <a:pt x="10" y="333"/>
                      <a:pt x="10" y="333"/>
                      <a:pt x="10" y="333"/>
                    </a:cubicBezTo>
                    <a:cubicBezTo>
                      <a:pt x="102" y="242"/>
                      <a:pt x="102" y="93"/>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 name="Freeform 475"/>
              <p:cNvSpPr>
                <a:spLocks/>
              </p:cNvSpPr>
              <p:nvPr/>
            </p:nvSpPr>
            <p:spPr bwMode="auto">
              <a:xfrm>
                <a:off x="3661867" y="5273080"/>
                <a:ext cx="31750" cy="85725"/>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 name="Freeform 476"/>
              <p:cNvSpPr>
                <a:spLocks/>
              </p:cNvSpPr>
              <p:nvPr/>
            </p:nvSpPr>
            <p:spPr bwMode="auto">
              <a:xfrm>
                <a:off x="3628529" y="5252442"/>
                <a:ext cx="44450" cy="130175"/>
              </a:xfrm>
              <a:custGeom>
                <a:avLst/>
                <a:gdLst/>
                <a:ahLst/>
                <a:cxnLst>
                  <a:cxn ang="0">
                    <a:pos x="35" y="2"/>
                  </a:cxn>
                  <a:cxn ang="0">
                    <a:pos x="37" y="0"/>
                  </a:cxn>
                  <a:cxn ang="0">
                    <a:pos x="45" y="8"/>
                  </a:cxn>
                  <a:cxn ang="0">
                    <a:pos x="43" y="10"/>
                  </a:cxn>
                  <a:cxn ang="0">
                    <a:pos x="20" y="67"/>
                  </a:cxn>
                  <a:cxn ang="0">
                    <a:pos x="43" y="123"/>
                  </a:cxn>
                  <a:cxn ang="0">
                    <a:pos x="35" y="131"/>
                  </a:cxn>
                  <a:cxn ang="0">
                    <a:pos x="35" y="2"/>
                  </a:cxn>
                </a:cxnLst>
                <a:rect l="0" t="0" r="r" b="b"/>
                <a:pathLst>
                  <a:path w="45" h="131">
                    <a:moveTo>
                      <a:pt x="35" y="2"/>
                    </a:moveTo>
                    <a:cubicBezTo>
                      <a:pt x="36" y="2"/>
                      <a:pt x="37" y="1"/>
                      <a:pt x="37" y="0"/>
                    </a:cubicBezTo>
                    <a:cubicBezTo>
                      <a:pt x="45" y="8"/>
                      <a:pt x="45" y="8"/>
                      <a:pt x="45" y="8"/>
                    </a:cubicBezTo>
                    <a:cubicBezTo>
                      <a:pt x="44" y="9"/>
                      <a:pt x="44" y="9"/>
                      <a:pt x="43" y="10"/>
                    </a:cubicBezTo>
                    <a:cubicBezTo>
                      <a:pt x="28" y="26"/>
                      <a:pt x="20" y="46"/>
                      <a:pt x="20" y="67"/>
                    </a:cubicBezTo>
                    <a:cubicBezTo>
                      <a:pt x="20" y="87"/>
                      <a:pt x="27" y="107"/>
                      <a:pt x="43" y="123"/>
                    </a:cubicBezTo>
                    <a:cubicBezTo>
                      <a:pt x="35" y="131"/>
                      <a:pt x="35" y="131"/>
                      <a:pt x="35" y="131"/>
                    </a:cubicBezTo>
                    <a:cubicBezTo>
                      <a:pt x="0" y="95"/>
                      <a:pt x="0" y="38"/>
                      <a:pt x="35"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 name="Freeform 477"/>
              <p:cNvSpPr>
                <a:spLocks/>
              </p:cNvSpPr>
              <p:nvPr/>
            </p:nvSpPr>
            <p:spPr bwMode="auto">
              <a:xfrm>
                <a:off x="3598367" y="5234980"/>
                <a:ext cx="55563" cy="16510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 name="Freeform 478"/>
              <p:cNvSpPr>
                <a:spLocks/>
              </p:cNvSpPr>
              <p:nvPr/>
            </p:nvSpPr>
            <p:spPr bwMode="auto">
              <a:xfrm>
                <a:off x="3565029" y="5212755"/>
                <a:ext cx="66675" cy="209550"/>
              </a:xfrm>
              <a:custGeom>
                <a:avLst/>
                <a:gdLst/>
                <a:ahLst/>
                <a:cxnLst>
                  <a:cxn ang="0">
                    <a:pos x="58" y="2"/>
                  </a:cxn>
                  <a:cxn ang="0">
                    <a:pos x="60" y="0"/>
                  </a:cxn>
                  <a:cxn ang="0">
                    <a:pos x="68" y="8"/>
                  </a:cxn>
                  <a:cxn ang="0">
                    <a:pos x="66" y="10"/>
                  </a:cxn>
                  <a:cxn ang="0">
                    <a:pos x="26" y="108"/>
                  </a:cxn>
                  <a:cxn ang="0">
                    <a:pos x="66" y="205"/>
                  </a:cxn>
                  <a:cxn ang="0">
                    <a:pos x="58" y="213"/>
                  </a:cxn>
                  <a:cxn ang="0">
                    <a:pos x="58" y="2"/>
                  </a:cxn>
                </a:cxnLst>
                <a:rect l="0" t="0" r="r" b="b"/>
                <a:pathLst>
                  <a:path w="68" h="213">
                    <a:moveTo>
                      <a:pt x="58" y="2"/>
                    </a:moveTo>
                    <a:cubicBezTo>
                      <a:pt x="59" y="2"/>
                      <a:pt x="60" y="1"/>
                      <a:pt x="60" y="0"/>
                    </a:cubicBezTo>
                    <a:cubicBezTo>
                      <a:pt x="68" y="8"/>
                      <a:pt x="68" y="8"/>
                      <a:pt x="68" y="8"/>
                    </a:cubicBezTo>
                    <a:cubicBezTo>
                      <a:pt x="67" y="9"/>
                      <a:pt x="67" y="9"/>
                      <a:pt x="66" y="10"/>
                    </a:cubicBezTo>
                    <a:cubicBezTo>
                      <a:pt x="39" y="37"/>
                      <a:pt x="26" y="72"/>
                      <a:pt x="26" y="108"/>
                    </a:cubicBezTo>
                    <a:cubicBezTo>
                      <a:pt x="26" y="143"/>
                      <a:pt x="39" y="178"/>
                      <a:pt x="66" y="205"/>
                    </a:cubicBezTo>
                    <a:cubicBezTo>
                      <a:pt x="58" y="213"/>
                      <a:pt x="58" y="213"/>
                      <a:pt x="58" y="213"/>
                    </a:cubicBezTo>
                    <a:cubicBezTo>
                      <a:pt x="0" y="155"/>
                      <a:pt x="0" y="60"/>
                      <a:pt x="58"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 name="Freeform 479"/>
              <p:cNvSpPr>
                <a:spLocks/>
              </p:cNvSpPr>
              <p:nvPr/>
            </p:nvSpPr>
            <p:spPr bwMode="auto">
              <a:xfrm>
                <a:off x="3534867" y="5193705"/>
                <a:ext cx="77788" cy="247650"/>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 name="Freeform 480"/>
              <p:cNvSpPr>
                <a:spLocks/>
              </p:cNvSpPr>
              <p:nvPr/>
            </p:nvSpPr>
            <p:spPr bwMode="auto">
              <a:xfrm>
                <a:off x="3501529" y="5173067"/>
                <a:ext cx="90488" cy="288925"/>
              </a:xfrm>
              <a:custGeom>
                <a:avLst/>
                <a:gdLst/>
                <a:ahLst/>
                <a:cxnLst>
                  <a:cxn ang="0">
                    <a:pos x="81" y="2"/>
                  </a:cxn>
                  <a:cxn ang="0">
                    <a:pos x="83" y="0"/>
                  </a:cxn>
                  <a:cxn ang="0">
                    <a:pos x="91" y="8"/>
                  </a:cxn>
                  <a:cxn ang="0">
                    <a:pos x="89" y="10"/>
                  </a:cxn>
                  <a:cxn ang="0">
                    <a:pos x="32" y="149"/>
                  </a:cxn>
                  <a:cxn ang="0">
                    <a:pos x="89" y="287"/>
                  </a:cxn>
                  <a:cxn ang="0">
                    <a:pos x="81" y="295"/>
                  </a:cxn>
                  <a:cxn ang="0">
                    <a:pos x="81" y="2"/>
                  </a:cxn>
                </a:cxnLst>
                <a:rect l="0" t="0" r="r" b="b"/>
                <a:pathLst>
                  <a:path w="91" h="295">
                    <a:moveTo>
                      <a:pt x="81" y="2"/>
                    </a:moveTo>
                    <a:cubicBezTo>
                      <a:pt x="82" y="2"/>
                      <a:pt x="83" y="1"/>
                      <a:pt x="83" y="0"/>
                    </a:cubicBezTo>
                    <a:cubicBezTo>
                      <a:pt x="91" y="8"/>
                      <a:pt x="91" y="8"/>
                      <a:pt x="91" y="8"/>
                    </a:cubicBezTo>
                    <a:cubicBezTo>
                      <a:pt x="90" y="9"/>
                      <a:pt x="90" y="9"/>
                      <a:pt x="89" y="10"/>
                    </a:cubicBezTo>
                    <a:cubicBezTo>
                      <a:pt x="51" y="48"/>
                      <a:pt x="32" y="98"/>
                      <a:pt x="32" y="149"/>
                    </a:cubicBezTo>
                    <a:cubicBezTo>
                      <a:pt x="32" y="199"/>
                      <a:pt x="51" y="249"/>
                      <a:pt x="89" y="287"/>
                    </a:cubicBezTo>
                    <a:cubicBezTo>
                      <a:pt x="81" y="295"/>
                      <a:pt x="81" y="295"/>
                      <a:pt x="81" y="295"/>
                    </a:cubicBezTo>
                    <a:cubicBezTo>
                      <a:pt x="0" y="214"/>
                      <a:pt x="0" y="83"/>
                      <a:pt x="81"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 name="Freeform 481"/>
              <p:cNvSpPr>
                <a:spLocks/>
              </p:cNvSpPr>
              <p:nvPr/>
            </p:nvSpPr>
            <p:spPr bwMode="auto">
              <a:xfrm>
                <a:off x="3472954" y="5154017"/>
                <a:ext cx="100013" cy="327025"/>
              </a:xfrm>
              <a:custGeom>
                <a:avLst/>
                <a:gdLst/>
                <a:ahLst/>
                <a:cxnLst>
                  <a:cxn ang="0">
                    <a:pos x="92" y="2"/>
                  </a:cxn>
                  <a:cxn ang="0">
                    <a:pos x="94" y="0"/>
                  </a:cxn>
                  <a:cxn ang="0">
                    <a:pos x="102" y="8"/>
                  </a:cxn>
                  <a:cxn ang="0">
                    <a:pos x="100" y="10"/>
                  </a:cxn>
                  <a:cxn ang="0">
                    <a:pos x="34" y="168"/>
                  </a:cxn>
                  <a:cxn ang="0">
                    <a:pos x="99" y="326"/>
                  </a:cxn>
                  <a:cxn ang="0">
                    <a:pos x="92" y="333"/>
                  </a:cxn>
                  <a:cxn ang="0">
                    <a:pos x="92" y="2"/>
                  </a:cxn>
                </a:cxnLst>
                <a:rect l="0" t="0" r="r" b="b"/>
                <a:pathLst>
                  <a:path w="102" h="333">
                    <a:moveTo>
                      <a:pt x="92" y="2"/>
                    </a:moveTo>
                    <a:cubicBezTo>
                      <a:pt x="92" y="1"/>
                      <a:pt x="93" y="0"/>
                      <a:pt x="94" y="0"/>
                    </a:cubicBezTo>
                    <a:cubicBezTo>
                      <a:pt x="102" y="8"/>
                      <a:pt x="102" y="8"/>
                      <a:pt x="102" y="8"/>
                    </a:cubicBezTo>
                    <a:cubicBezTo>
                      <a:pt x="101" y="8"/>
                      <a:pt x="100" y="9"/>
                      <a:pt x="100" y="10"/>
                    </a:cubicBezTo>
                    <a:cubicBezTo>
                      <a:pt x="56" y="53"/>
                      <a:pt x="34" y="110"/>
                      <a:pt x="34" y="168"/>
                    </a:cubicBezTo>
                    <a:cubicBezTo>
                      <a:pt x="34" y="225"/>
                      <a:pt x="56" y="282"/>
                      <a:pt x="99" y="326"/>
                    </a:cubicBezTo>
                    <a:cubicBezTo>
                      <a:pt x="92" y="333"/>
                      <a:pt x="92" y="333"/>
                      <a:pt x="92" y="333"/>
                    </a:cubicBezTo>
                    <a:cubicBezTo>
                      <a:pt x="0" y="242"/>
                      <a:pt x="0" y="93"/>
                      <a:pt x="92"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 name="Freeform 482"/>
              <p:cNvSpPr>
                <a:spLocks noEditPoints="1"/>
              </p:cNvSpPr>
              <p:nvPr/>
            </p:nvSpPr>
            <p:spPr bwMode="auto">
              <a:xfrm>
                <a:off x="3707904" y="5157192"/>
                <a:ext cx="322263" cy="320675"/>
              </a:xfrm>
              <a:custGeom>
                <a:avLst/>
                <a:gdLst/>
                <a:ahLst/>
                <a:cxnLst>
                  <a:cxn ang="0">
                    <a:pos x="297" y="258"/>
                  </a:cxn>
                  <a:cxn ang="0">
                    <a:pos x="298" y="70"/>
                  </a:cxn>
                  <a:cxn ang="0">
                    <a:pos x="0" y="164"/>
                  </a:cxn>
                  <a:cxn ang="0">
                    <a:pos x="296" y="260"/>
                  </a:cxn>
                  <a:cxn ang="0">
                    <a:pos x="313" y="152"/>
                  </a:cxn>
                  <a:cxn ang="0">
                    <a:pos x="274" y="153"/>
                  </a:cxn>
                  <a:cxn ang="0">
                    <a:pos x="292" y="86"/>
                  </a:cxn>
                  <a:cxn ang="0">
                    <a:pos x="201" y="91"/>
                  </a:cxn>
                  <a:cxn ang="0">
                    <a:pos x="250" y="89"/>
                  </a:cxn>
                  <a:cxn ang="0">
                    <a:pos x="205" y="157"/>
                  </a:cxn>
                  <a:cxn ang="0">
                    <a:pos x="249" y="241"/>
                  </a:cxn>
                  <a:cxn ang="0">
                    <a:pos x="201" y="239"/>
                  </a:cxn>
                  <a:cxn ang="0">
                    <a:pos x="262" y="173"/>
                  </a:cxn>
                  <a:cxn ang="0">
                    <a:pos x="255" y="70"/>
                  </a:cxn>
                  <a:cxn ang="0">
                    <a:pos x="217" y="20"/>
                  </a:cxn>
                  <a:cxn ang="0">
                    <a:pos x="238" y="64"/>
                  </a:cxn>
                  <a:cxn ang="0">
                    <a:pos x="198" y="66"/>
                  </a:cxn>
                  <a:cxn ang="0">
                    <a:pos x="192" y="18"/>
                  </a:cxn>
                  <a:cxn ang="0">
                    <a:pos x="141" y="90"/>
                  </a:cxn>
                  <a:cxn ang="0">
                    <a:pos x="191" y="90"/>
                  </a:cxn>
                  <a:cxn ang="0">
                    <a:pos x="136" y="157"/>
                  </a:cxn>
                  <a:cxn ang="0">
                    <a:pos x="191" y="240"/>
                  </a:cxn>
                  <a:cxn ang="0">
                    <a:pos x="141" y="240"/>
                  </a:cxn>
                  <a:cxn ang="0">
                    <a:pos x="195" y="173"/>
                  </a:cxn>
                  <a:cxn ang="0">
                    <a:pos x="167" y="14"/>
                  </a:cxn>
                  <a:cxn ang="0">
                    <a:pos x="186" y="58"/>
                  </a:cxn>
                  <a:cxn ang="0">
                    <a:pos x="143" y="70"/>
                  </a:cxn>
                  <a:cxn ang="0">
                    <a:pos x="161" y="15"/>
                  </a:cxn>
                  <a:cxn ang="0">
                    <a:pos x="149" y="15"/>
                  </a:cxn>
                  <a:cxn ang="0">
                    <a:pos x="134" y="70"/>
                  </a:cxn>
                  <a:cxn ang="0">
                    <a:pos x="139" y="20"/>
                  </a:cxn>
                  <a:cxn ang="0">
                    <a:pos x="131" y="239"/>
                  </a:cxn>
                  <a:cxn ang="0">
                    <a:pos x="87" y="241"/>
                  </a:cxn>
                  <a:cxn ang="0">
                    <a:pos x="127" y="173"/>
                  </a:cxn>
                  <a:cxn ang="0">
                    <a:pos x="86" y="89"/>
                  </a:cxn>
                  <a:cxn ang="0">
                    <a:pos x="131" y="91"/>
                  </a:cxn>
                  <a:cxn ang="0">
                    <a:pos x="74" y="157"/>
                  </a:cxn>
                  <a:cxn ang="0">
                    <a:pos x="82" y="67"/>
                  </a:cxn>
                  <a:cxn ang="0">
                    <a:pos x="125" y="17"/>
                  </a:cxn>
                  <a:cxn ang="0">
                    <a:pos x="36" y="86"/>
                  </a:cxn>
                  <a:cxn ang="0">
                    <a:pos x="62" y="153"/>
                  </a:cxn>
                  <a:cxn ang="0">
                    <a:pos x="14" y="152"/>
                  </a:cxn>
                  <a:cxn ang="0">
                    <a:pos x="15" y="178"/>
                  </a:cxn>
                  <a:cxn ang="0">
                    <a:pos x="62" y="177"/>
                  </a:cxn>
                  <a:cxn ang="0">
                    <a:pos x="37" y="243"/>
                  </a:cxn>
                  <a:cxn ang="0">
                    <a:pos x="49" y="260"/>
                  </a:cxn>
                  <a:cxn ang="0">
                    <a:pos x="125" y="311"/>
                  </a:cxn>
                  <a:cxn ang="0">
                    <a:pos x="95" y="260"/>
                  </a:cxn>
                  <a:cxn ang="0">
                    <a:pos x="145" y="302"/>
                  </a:cxn>
                  <a:cxn ang="0">
                    <a:pos x="170" y="313"/>
                  </a:cxn>
                  <a:cxn ang="0">
                    <a:pos x="162" y="313"/>
                  </a:cxn>
                  <a:cxn ang="0">
                    <a:pos x="145" y="265"/>
                  </a:cxn>
                  <a:cxn ang="0">
                    <a:pos x="187" y="265"/>
                  </a:cxn>
                  <a:cxn ang="0">
                    <a:pos x="170" y="313"/>
                  </a:cxn>
                  <a:cxn ang="0">
                    <a:pos x="186" y="304"/>
                  </a:cxn>
                  <a:cxn ang="0">
                    <a:pos x="240" y="260"/>
                  </a:cxn>
                  <a:cxn ang="0">
                    <a:pos x="218" y="305"/>
                  </a:cxn>
                  <a:cxn ang="0">
                    <a:pos x="279" y="260"/>
                  </a:cxn>
                  <a:cxn ang="0">
                    <a:pos x="261" y="243"/>
                  </a:cxn>
                  <a:cxn ang="0">
                    <a:pos x="274" y="173"/>
                  </a:cxn>
                  <a:cxn ang="0">
                    <a:pos x="292" y="241"/>
                  </a:cxn>
                </a:cxnLst>
                <a:rect l="0" t="0" r="r" b="b"/>
                <a:pathLst>
                  <a:path w="327" h="327">
                    <a:moveTo>
                      <a:pt x="296" y="260"/>
                    </a:moveTo>
                    <a:cubicBezTo>
                      <a:pt x="297" y="260"/>
                      <a:pt x="297" y="260"/>
                      <a:pt x="297" y="260"/>
                    </a:cubicBezTo>
                    <a:cubicBezTo>
                      <a:pt x="297" y="258"/>
                      <a:pt x="297" y="258"/>
                      <a:pt x="297" y="258"/>
                    </a:cubicBezTo>
                    <a:cubicBezTo>
                      <a:pt x="298" y="257"/>
                      <a:pt x="298" y="257"/>
                      <a:pt x="298" y="257"/>
                    </a:cubicBezTo>
                    <a:cubicBezTo>
                      <a:pt x="317" y="230"/>
                      <a:pt x="327" y="197"/>
                      <a:pt x="327" y="164"/>
                    </a:cubicBezTo>
                    <a:cubicBezTo>
                      <a:pt x="327" y="130"/>
                      <a:pt x="317" y="98"/>
                      <a:pt x="298" y="70"/>
                    </a:cubicBezTo>
                    <a:cubicBezTo>
                      <a:pt x="296" y="68"/>
                      <a:pt x="296" y="68"/>
                      <a:pt x="296" y="68"/>
                    </a:cubicBezTo>
                    <a:cubicBezTo>
                      <a:pt x="266" y="25"/>
                      <a:pt x="216" y="0"/>
                      <a:pt x="164" y="0"/>
                    </a:cubicBezTo>
                    <a:cubicBezTo>
                      <a:pt x="73" y="0"/>
                      <a:pt x="0" y="73"/>
                      <a:pt x="0" y="164"/>
                    </a:cubicBezTo>
                    <a:cubicBezTo>
                      <a:pt x="0" y="254"/>
                      <a:pt x="73" y="327"/>
                      <a:pt x="164" y="327"/>
                    </a:cubicBezTo>
                    <a:cubicBezTo>
                      <a:pt x="216" y="327"/>
                      <a:pt x="263" y="303"/>
                      <a:pt x="295" y="261"/>
                    </a:cubicBezTo>
                    <a:lnTo>
                      <a:pt x="296" y="260"/>
                    </a:lnTo>
                    <a:close/>
                    <a:moveTo>
                      <a:pt x="292" y="86"/>
                    </a:moveTo>
                    <a:cubicBezTo>
                      <a:pt x="293" y="88"/>
                      <a:pt x="293" y="88"/>
                      <a:pt x="293" y="88"/>
                    </a:cubicBezTo>
                    <a:cubicBezTo>
                      <a:pt x="304" y="108"/>
                      <a:pt x="311" y="130"/>
                      <a:pt x="313" y="152"/>
                    </a:cubicBezTo>
                    <a:cubicBezTo>
                      <a:pt x="313" y="157"/>
                      <a:pt x="313" y="157"/>
                      <a:pt x="313" y="157"/>
                    </a:cubicBezTo>
                    <a:cubicBezTo>
                      <a:pt x="274" y="157"/>
                      <a:pt x="274" y="157"/>
                      <a:pt x="274" y="157"/>
                    </a:cubicBezTo>
                    <a:cubicBezTo>
                      <a:pt x="274" y="153"/>
                      <a:pt x="274" y="153"/>
                      <a:pt x="274" y="153"/>
                    </a:cubicBezTo>
                    <a:cubicBezTo>
                      <a:pt x="273" y="131"/>
                      <a:pt x="269" y="111"/>
                      <a:pt x="263" y="92"/>
                    </a:cubicBezTo>
                    <a:cubicBezTo>
                      <a:pt x="261" y="86"/>
                      <a:pt x="261" y="86"/>
                      <a:pt x="261" y="86"/>
                    </a:cubicBezTo>
                    <a:lnTo>
                      <a:pt x="292" y="86"/>
                    </a:lnTo>
                    <a:close/>
                    <a:moveTo>
                      <a:pt x="205" y="157"/>
                    </a:moveTo>
                    <a:cubicBezTo>
                      <a:pt x="205" y="153"/>
                      <a:pt x="205" y="153"/>
                      <a:pt x="205" y="153"/>
                    </a:cubicBezTo>
                    <a:cubicBezTo>
                      <a:pt x="205" y="138"/>
                      <a:pt x="204" y="115"/>
                      <a:pt x="201" y="91"/>
                    </a:cubicBezTo>
                    <a:cubicBezTo>
                      <a:pt x="201" y="86"/>
                      <a:pt x="201" y="86"/>
                      <a:pt x="201" y="86"/>
                    </a:cubicBezTo>
                    <a:cubicBezTo>
                      <a:pt x="249" y="86"/>
                      <a:pt x="249" y="86"/>
                      <a:pt x="249" y="86"/>
                    </a:cubicBezTo>
                    <a:cubicBezTo>
                      <a:pt x="250" y="89"/>
                      <a:pt x="250" y="89"/>
                      <a:pt x="250" y="89"/>
                    </a:cubicBezTo>
                    <a:cubicBezTo>
                      <a:pt x="257" y="109"/>
                      <a:pt x="261" y="130"/>
                      <a:pt x="262" y="152"/>
                    </a:cubicBezTo>
                    <a:cubicBezTo>
                      <a:pt x="262" y="157"/>
                      <a:pt x="262" y="157"/>
                      <a:pt x="262" y="157"/>
                    </a:cubicBezTo>
                    <a:lnTo>
                      <a:pt x="205" y="157"/>
                    </a:lnTo>
                    <a:close/>
                    <a:moveTo>
                      <a:pt x="262" y="173"/>
                    </a:moveTo>
                    <a:cubicBezTo>
                      <a:pt x="262" y="178"/>
                      <a:pt x="262" y="178"/>
                      <a:pt x="262" y="178"/>
                    </a:cubicBezTo>
                    <a:cubicBezTo>
                      <a:pt x="260" y="200"/>
                      <a:pt x="256" y="221"/>
                      <a:pt x="249" y="241"/>
                    </a:cubicBezTo>
                    <a:cubicBezTo>
                      <a:pt x="248" y="243"/>
                      <a:pt x="248" y="243"/>
                      <a:pt x="248" y="243"/>
                    </a:cubicBezTo>
                    <a:cubicBezTo>
                      <a:pt x="200" y="243"/>
                      <a:pt x="200" y="243"/>
                      <a:pt x="200" y="243"/>
                    </a:cubicBezTo>
                    <a:cubicBezTo>
                      <a:pt x="201" y="239"/>
                      <a:pt x="201" y="239"/>
                      <a:pt x="201" y="239"/>
                    </a:cubicBezTo>
                    <a:cubicBezTo>
                      <a:pt x="204" y="215"/>
                      <a:pt x="205" y="192"/>
                      <a:pt x="205" y="177"/>
                    </a:cubicBezTo>
                    <a:cubicBezTo>
                      <a:pt x="205" y="173"/>
                      <a:pt x="205" y="173"/>
                      <a:pt x="205" y="173"/>
                    </a:cubicBezTo>
                    <a:lnTo>
                      <a:pt x="262" y="173"/>
                    </a:lnTo>
                    <a:close/>
                    <a:moveTo>
                      <a:pt x="274" y="63"/>
                    </a:moveTo>
                    <a:cubicBezTo>
                      <a:pt x="281" y="70"/>
                      <a:pt x="281" y="70"/>
                      <a:pt x="281" y="70"/>
                    </a:cubicBezTo>
                    <a:cubicBezTo>
                      <a:pt x="255" y="70"/>
                      <a:pt x="255" y="70"/>
                      <a:pt x="255" y="70"/>
                    </a:cubicBezTo>
                    <a:cubicBezTo>
                      <a:pt x="254" y="67"/>
                      <a:pt x="254" y="67"/>
                      <a:pt x="254" y="67"/>
                    </a:cubicBezTo>
                    <a:cubicBezTo>
                      <a:pt x="251" y="61"/>
                      <a:pt x="247" y="55"/>
                      <a:pt x="244" y="50"/>
                    </a:cubicBezTo>
                    <a:cubicBezTo>
                      <a:pt x="237" y="38"/>
                      <a:pt x="219" y="22"/>
                      <a:pt x="217" y="20"/>
                    </a:cubicBezTo>
                    <a:cubicBezTo>
                      <a:pt x="217" y="20"/>
                      <a:pt x="247" y="33"/>
                      <a:pt x="274" y="63"/>
                    </a:cubicBezTo>
                    <a:close/>
                    <a:moveTo>
                      <a:pt x="192" y="18"/>
                    </a:moveTo>
                    <a:cubicBezTo>
                      <a:pt x="210" y="25"/>
                      <a:pt x="226" y="41"/>
                      <a:pt x="238" y="64"/>
                    </a:cubicBezTo>
                    <a:cubicBezTo>
                      <a:pt x="242" y="70"/>
                      <a:pt x="242" y="70"/>
                      <a:pt x="242" y="70"/>
                    </a:cubicBezTo>
                    <a:cubicBezTo>
                      <a:pt x="198" y="70"/>
                      <a:pt x="198" y="70"/>
                      <a:pt x="198" y="70"/>
                    </a:cubicBezTo>
                    <a:cubicBezTo>
                      <a:pt x="198" y="66"/>
                      <a:pt x="198" y="66"/>
                      <a:pt x="198" y="66"/>
                    </a:cubicBezTo>
                    <a:cubicBezTo>
                      <a:pt x="195" y="48"/>
                      <a:pt x="191" y="34"/>
                      <a:pt x="186" y="23"/>
                    </a:cubicBezTo>
                    <a:cubicBezTo>
                      <a:pt x="182" y="14"/>
                      <a:pt x="182" y="14"/>
                      <a:pt x="182" y="14"/>
                    </a:cubicBezTo>
                    <a:lnTo>
                      <a:pt x="192" y="18"/>
                    </a:lnTo>
                    <a:close/>
                    <a:moveTo>
                      <a:pt x="136" y="157"/>
                    </a:moveTo>
                    <a:cubicBezTo>
                      <a:pt x="137" y="153"/>
                      <a:pt x="137" y="153"/>
                      <a:pt x="137" y="153"/>
                    </a:cubicBezTo>
                    <a:cubicBezTo>
                      <a:pt x="137" y="130"/>
                      <a:pt x="138" y="109"/>
                      <a:pt x="141" y="90"/>
                    </a:cubicBezTo>
                    <a:cubicBezTo>
                      <a:pt x="141" y="86"/>
                      <a:pt x="141" y="86"/>
                      <a:pt x="141" y="86"/>
                    </a:cubicBezTo>
                    <a:cubicBezTo>
                      <a:pt x="191" y="86"/>
                      <a:pt x="191" y="86"/>
                      <a:pt x="191" y="86"/>
                    </a:cubicBezTo>
                    <a:cubicBezTo>
                      <a:pt x="191" y="90"/>
                      <a:pt x="191" y="90"/>
                      <a:pt x="191" y="90"/>
                    </a:cubicBezTo>
                    <a:cubicBezTo>
                      <a:pt x="194" y="109"/>
                      <a:pt x="195" y="130"/>
                      <a:pt x="195" y="153"/>
                    </a:cubicBezTo>
                    <a:cubicBezTo>
                      <a:pt x="195" y="157"/>
                      <a:pt x="195" y="157"/>
                      <a:pt x="195" y="157"/>
                    </a:cubicBezTo>
                    <a:lnTo>
                      <a:pt x="136" y="157"/>
                    </a:lnTo>
                    <a:close/>
                    <a:moveTo>
                      <a:pt x="195" y="173"/>
                    </a:moveTo>
                    <a:cubicBezTo>
                      <a:pt x="195" y="177"/>
                      <a:pt x="195" y="177"/>
                      <a:pt x="195" y="177"/>
                    </a:cubicBezTo>
                    <a:cubicBezTo>
                      <a:pt x="195" y="200"/>
                      <a:pt x="193" y="220"/>
                      <a:pt x="191" y="240"/>
                    </a:cubicBezTo>
                    <a:cubicBezTo>
                      <a:pt x="191" y="243"/>
                      <a:pt x="191" y="243"/>
                      <a:pt x="191" y="243"/>
                    </a:cubicBezTo>
                    <a:cubicBezTo>
                      <a:pt x="141" y="243"/>
                      <a:pt x="141" y="243"/>
                      <a:pt x="141" y="243"/>
                    </a:cubicBezTo>
                    <a:cubicBezTo>
                      <a:pt x="141" y="240"/>
                      <a:pt x="141" y="240"/>
                      <a:pt x="141" y="240"/>
                    </a:cubicBezTo>
                    <a:cubicBezTo>
                      <a:pt x="138" y="220"/>
                      <a:pt x="137" y="200"/>
                      <a:pt x="137" y="177"/>
                    </a:cubicBezTo>
                    <a:cubicBezTo>
                      <a:pt x="136" y="173"/>
                      <a:pt x="136" y="173"/>
                      <a:pt x="136" y="173"/>
                    </a:cubicBezTo>
                    <a:lnTo>
                      <a:pt x="195" y="173"/>
                    </a:lnTo>
                    <a:close/>
                    <a:moveTo>
                      <a:pt x="162" y="14"/>
                    </a:moveTo>
                    <a:cubicBezTo>
                      <a:pt x="164" y="14"/>
                      <a:pt x="164" y="14"/>
                      <a:pt x="164" y="14"/>
                    </a:cubicBezTo>
                    <a:cubicBezTo>
                      <a:pt x="165" y="14"/>
                      <a:pt x="166" y="14"/>
                      <a:pt x="167" y="14"/>
                    </a:cubicBezTo>
                    <a:cubicBezTo>
                      <a:pt x="170" y="14"/>
                      <a:pt x="170" y="14"/>
                      <a:pt x="170" y="14"/>
                    </a:cubicBezTo>
                    <a:cubicBezTo>
                      <a:pt x="171" y="16"/>
                      <a:pt x="171" y="16"/>
                      <a:pt x="171" y="16"/>
                    </a:cubicBezTo>
                    <a:cubicBezTo>
                      <a:pt x="175" y="20"/>
                      <a:pt x="181" y="31"/>
                      <a:pt x="186" y="58"/>
                    </a:cubicBezTo>
                    <a:cubicBezTo>
                      <a:pt x="187" y="60"/>
                      <a:pt x="187" y="63"/>
                      <a:pt x="188" y="65"/>
                    </a:cubicBezTo>
                    <a:cubicBezTo>
                      <a:pt x="189" y="70"/>
                      <a:pt x="189" y="70"/>
                      <a:pt x="189" y="70"/>
                    </a:cubicBezTo>
                    <a:cubicBezTo>
                      <a:pt x="143" y="70"/>
                      <a:pt x="143" y="70"/>
                      <a:pt x="143" y="70"/>
                    </a:cubicBezTo>
                    <a:cubicBezTo>
                      <a:pt x="144" y="65"/>
                      <a:pt x="144" y="65"/>
                      <a:pt x="144" y="65"/>
                    </a:cubicBezTo>
                    <a:cubicBezTo>
                      <a:pt x="145" y="63"/>
                      <a:pt x="145" y="60"/>
                      <a:pt x="146" y="58"/>
                    </a:cubicBezTo>
                    <a:cubicBezTo>
                      <a:pt x="151" y="30"/>
                      <a:pt x="157" y="20"/>
                      <a:pt x="161" y="15"/>
                    </a:cubicBezTo>
                    <a:lnTo>
                      <a:pt x="162" y="14"/>
                    </a:lnTo>
                    <a:close/>
                    <a:moveTo>
                      <a:pt x="139" y="20"/>
                    </a:moveTo>
                    <a:cubicBezTo>
                      <a:pt x="149" y="15"/>
                      <a:pt x="149" y="15"/>
                      <a:pt x="149" y="15"/>
                    </a:cubicBezTo>
                    <a:cubicBezTo>
                      <a:pt x="145" y="25"/>
                      <a:pt x="145" y="25"/>
                      <a:pt x="145" y="25"/>
                    </a:cubicBezTo>
                    <a:cubicBezTo>
                      <a:pt x="141" y="36"/>
                      <a:pt x="137" y="50"/>
                      <a:pt x="134" y="66"/>
                    </a:cubicBezTo>
                    <a:cubicBezTo>
                      <a:pt x="134" y="70"/>
                      <a:pt x="134" y="70"/>
                      <a:pt x="134" y="70"/>
                    </a:cubicBezTo>
                    <a:cubicBezTo>
                      <a:pt x="94" y="70"/>
                      <a:pt x="94" y="70"/>
                      <a:pt x="94" y="70"/>
                    </a:cubicBezTo>
                    <a:cubicBezTo>
                      <a:pt x="97" y="64"/>
                      <a:pt x="97" y="64"/>
                      <a:pt x="97" y="64"/>
                    </a:cubicBezTo>
                    <a:cubicBezTo>
                      <a:pt x="109" y="43"/>
                      <a:pt x="123" y="28"/>
                      <a:pt x="139" y="20"/>
                    </a:cubicBezTo>
                    <a:close/>
                    <a:moveTo>
                      <a:pt x="127" y="173"/>
                    </a:moveTo>
                    <a:cubicBezTo>
                      <a:pt x="127" y="177"/>
                      <a:pt x="127" y="177"/>
                      <a:pt x="127" y="177"/>
                    </a:cubicBezTo>
                    <a:cubicBezTo>
                      <a:pt x="127" y="192"/>
                      <a:pt x="128" y="215"/>
                      <a:pt x="131" y="239"/>
                    </a:cubicBezTo>
                    <a:cubicBezTo>
                      <a:pt x="131" y="243"/>
                      <a:pt x="131" y="243"/>
                      <a:pt x="131" y="243"/>
                    </a:cubicBezTo>
                    <a:cubicBezTo>
                      <a:pt x="88" y="243"/>
                      <a:pt x="88" y="243"/>
                      <a:pt x="88" y="243"/>
                    </a:cubicBezTo>
                    <a:cubicBezTo>
                      <a:pt x="87" y="241"/>
                      <a:pt x="87" y="241"/>
                      <a:pt x="87" y="241"/>
                    </a:cubicBezTo>
                    <a:cubicBezTo>
                      <a:pt x="80" y="221"/>
                      <a:pt x="75" y="200"/>
                      <a:pt x="74" y="178"/>
                    </a:cubicBezTo>
                    <a:cubicBezTo>
                      <a:pt x="74" y="173"/>
                      <a:pt x="74" y="173"/>
                      <a:pt x="74" y="173"/>
                    </a:cubicBezTo>
                    <a:lnTo>
                      <a:pt x="127" y="173"/>
                    </a:lnTo>
                    <a:close/>
                    <a:moveTo>
                      <a:pt x="74" y="157"/>
                    </a:moveTo>
                    <a:cubicBezTo>
                      <a:pt x="74" y="152"/>
                      <a:pt x="74" y="152"/>
                      <a:pt x="74" y="152"/>
                    </a:cubicBezTo>
                    <a:cubicBezTo>
                      <a:pt x="75" y="130"/>
                      <a:pt x="79" y="109"/>
                      <a:pt x="86" y="89"/>
                    </a:cubicBezTo>
                    <a:cubicBezTo>
                      <a:pt x="87" y="86"/>
                      <a:pt x="87" y="86"/>
                      <a:pt x="87" y="86"/>
                    </a:cubicBezTo>
                    <a:cubicBezTo>
                      <a:pt x="131" y="86"/>
                      <a:pt x="131" y="86"/>
                      <a:pt x="131" y="86"/>
                    </a:cubicBezTo>
                    <a:cubicBezTo>
                      <a:pt x="131" y="91"/>
                      <a:pt x="131" y="91"/>
                      <a:pt x="131" y="91"/>
                    </a:cubicBezTo>
                    <a:cubicBezTo>
                      <a:pt x="128" y="115"/>
                      <a:pt x="127" y="138"/>
                      <a:pt x="127" y="153"/>
                    </a:cubicBezTo>
                    <a:cubicBezTo>
                      <a:pt x="127" y="157"/>
                      <a:pt x="127" y="157"/>
                      <a:pt x="127" y="157"/>
                    </a:cubicBezTo>
                    <a:lnTo>
                      <a:pt x="74" y="157"/>
                    </a:lnTo>
                    <a:close/>
                    <a:moveTo>
                      <a:pt x="125" y="17"/>
                    </a:moveTo>
                    <a:cubicBezTo>
                      <a:pt x="119" y="22"/>
                      <a:pt x="107" y="28"/>
                      <a:pt x="92" y="50"/>
                    </a:cubicBezTo>
                    <a:cubicBezTo>
                      <a:pt x="88" y="55"/>
                      <a:pt x="85" y="61"/>
                      <a:pt x="82" y="67"/>
                    </a:cubicBezTo>
                    <a:cubicBezTo>
                      <a:pt x="81" y="70"/>
                      <a:pt x="81" y="70"/>
                      <a:pt x="81" y="70"/>
                    </a:cubicBezTo>
                    <a:cubicBezTo>
                      <a:pt x="47" y="70"/>
                      <a:pt x="47" y="70"/>
                      <a:pt x="47" y="70"/>
                    </a:cubicBezTo>
                    <a:cubicBezTo>
                      <a:pt x="80" y="29"/>
                      <a:pt x="125" y="17"/>
                      <a:pt x="125" y="17"/>
                    </a:cubicBezTo>
                    <a:close/>
                    <a:moveTo>
                      <a:pt x="14" y="152"/>
                    </a:moveTo>
                    <a:cubicBezTo>
                      <a:pt x="16" y="130"/>
                      <a:pt x="23" y="108"/>
                      <a:pt x="34" y="88"/>
                    </a:cubicBezTo>
                    <a:cubicBezTo>
                      <a:pt x="36" y="86"/>
                      <a:pt x="36" y="86"/>
                      <a:pt x="36" y="86"/>
                    </a:cubicBezTo>
                    <a:cubicBezTo>
                      <a:pt x="74" y="86"/>
                      <a:pt x="74" y="86"/>
                      <a:pt x="74" y="86"/>
                    </a:cubicBezTo>
                    <a:cubicBezTo>
                      <a:pt x="72" y="92"/>
                      <a:pt x="72" y="92"/>
                      <a:pt x="72" y="92"/>
                    </a:cubicBezTo>
                    <a:cubicBezTo>
                      <a:pt x="66" y="111"/>
                      <a:pt x="63" y="131"/>
                      <a:pt x="62" y="153"/>
                    </a:cubicBezTo>
                    <a:cubicBezTo>
                      <a:pt x="62" y="157"/>
                      <a:pt x="62" y="157"/>
                      <a:pt x="62" y="157"/>
                    </a:cubicBezTo>
                    <a:cubicBezTo>
                      <a:pt x="14" y="157"/>
                      <a:pt x="14" y="157"/>
                      <a:pt x="14" y="157"/>
                    </a:cubicBezTo>
                    <a:lnTo>
                      <a:pt x="14" y="152"/>
                    </a:lnTo>
                    <a:close/>
                    <a:moveTo>
                      <a:pt x="37" y="243"/>
                    </a:moveTo>
                    <a:cubicBezTo>
                      <a:pt x="36" y="241"/>
                      <a:pt x="36" y="241"/>
                      <a:pt x="36" y="241"/>
                    </a:cubicBezTo>
                    <a:cubicBezTo>
                      <a:pt x="24" y="222"/>
                      <a:pt x="17" y="200"/>
                      <a:pt x="15" y="178"/>
                    </a:cubicBezTo>
                    <a:cubicBezTo>
                      <a:pt x="14" y="173"/>
                      <a:pt x="14" y="173"/>
                      <a:pt x="14" y="173"/>
                    </a:cubicBezTo>
                    <a:cubicBezTo>
                      <a:pt x="62" y="173"/>
                      <a:pt x="62" y="173"/>
                      <a:pt x="62" y="173"/>
                    </a:cubicBezTo>
                    <a:cubicBezTo>
                      <a:pt x="62" y="177"/>
                      <a:pt x="62" y="177"/>
                      <a:pt x="62" y="177"/>
                    </a:cubicBezTo>
                    <a:cubicBezTo>
                      <a:pt x="63" y="199"/>
                      <a:pt x="67" y="219"/>
                      <a:pt x="73" y="238"/>
                    </a:cubicBezTo>
                    <a:cubicBezTo>
                      <a:pt x="75" y="243"/>
                      <a:pt x="75" y="243"/>
                      <a:pt x="75" y="243"/>
                    </a:cubicBezTo>
                    <a:lnTo>
                      <a:pt x="37" y="243"/>
                    </a:lnTo>
                    <a:close/>
                    <a:moveTo>
                      <a:pt x="125" y="311"/>
                    </a:moveTo>
                    <a:cubicBezTo>
                      <a:pt x="92" y="301"/>
                      <a:pt x="67" y="279"/>
                      <a:pt x="55" y="267"/>
                    </a:cubicBezTo>
                    <a:cubicBezTo>
                      <a:pt x="49" y="260"/>
                      <a:pt x="49" y="260"/>
                      <a:pt x="49" y="260"/>
                    </a:cubicBezTo>
                    <a:cubicBezTo>
                      <a:pt x="82" y="260"/>
                      <a:pt x="82" y="260"/>
                      <a:pt x="82" y="260"/>
                    </a:cubicBezTo>
                    <a:cubicBezTo>
                      <a:pt x="83" y="262"/>
                      <a:pt x="83" y="262"/>
                      <a:pt x="83" y="262"/>
                    </a:cubicBezTo>
                    <a:cubicBezTo>
                      <a:pt x="97" y="292"/>
                      <a:pt x="125" y="311"/>
                      <a:pt x="125" y="311"/>
                    </a:cubicBezTo>
                    <a:close/>
                    <a:moveTo>
                      <a:pt x="139" y="307"/>
                    </a:moveTo>
                    <a:cubicBezTo>
                      <a:pt x="124" y="299"/>
                      <a:pt x="110" y="285"/>
                      <a:pt x="99" y="266"/>
                    </a:cubicBezTo>
                    <a:cubicBezTo>
                      <a:pt x="95" y="260"/>
                      <a:pt x="95" y="260"/>
                      <a:pt x="95" y="260"/>
                    </a:cubicBezTo>
                    <a:cubicBezTo>
                      <a:pt x="134" y="260"/>
                      <a:pt x="134" y="260"/>
                      <a:pt x="134" y="260"/>
                    </a:cubicBezTo>
                    <a:cubicBezTo>
                      <a:pt x="134" y="263"/>
                      <a:pt x="134" y="263"/>
                      <a:pt x="134" y="263"/>
                    </a:cubicBezTo>
                    <a:cubicBezTo>
                      <a:pt x="137" y="279"/>
                      <a:pt x="141" y="292"/>
                      <a:pt x="145" y="302"/>
                    </a:cubicBezTo>
                    <a:cubicBezTo>
                      <a:pt x="149" y="312"/>
                      <a:pt x="149" y="312"/>
                      <a:pt x="149" y="312"/>
                    </a:cubicBezTo>
                    <a:lnTo>
                      <a:pt x="139" y="307"/>
                    </a:lnTo>
                    <a:close/>
                    <a:moveTo>
                      <a:pt x="170" y="313"/>
                    </a:moveTo>
                    <a:cubicBezTo>
                      <a:pt x="167" y="313"/>
                      <a:pt x="167" y="313"/>
                      <a:pt x="167" y="313"/>
                    </a:cubicBezTo>
                    <a:cubicBezTo>
                      <a:pt x="166" y="313"/>
                      <a:pt x="165" y="313"/>
                      <a:pt x="164" y="313"/>
                    </a:cubicBezTo>
                    <a:cubicBezTo>
                      <a:pt x="162" y="313"/>
                      <a:pt x="162" y="313"/>
                      <a:pt x="162" y="313"/>
                    </a:cubicBezTo>
                    <a:cubicBezTo>
                      <a:pt x="161" y="312"/>
                      <a:pt x="161" y="312"/>
                      <a:pt x="161" y="312"/>
                    </a:cubicBezTo>
                    <a:cubicBezTo>
                      <a:pt x="157" y="308"/>
                      <a:pt x="151" y="297"/>
                      <a:pt x="146" y="269"/>
                    </a:cubicBezTo>
                    <a:cubicBezTo>
                      <a:pt x="145" y="268"/>
                      <a:pt x="145" y="266"/>
                      <a:pt x="145" y="265"/>
                    </a:cubicBezTo>
                    <a:cubicBezTo>
                      <a:pt x="144" y="260"/>
                      <a:pt x="144" y="260"/>
                      <a:pt x="144" y="260"/>
                    </a:cubicBezTo>
                    <a:cubicBezTo>
                      <a:pt x="188" y="260"/>
                      <a:pt x="188" y="260"/>
                      <a:pt x="188" y="260"/>
                    </a:cubicBezTo>
                    <a:cubicBezTo>
                      <a:pt x="187" y="265"/>
                      <a:pt x="187" y="265"/>
                      <a:pt x="187" y="265"/>
                    </a:cubicBezTo>
                    <a:cubicBezTo>
                      <a:pt x="187" y="266"/>
                      <a:pt x="187" y="268"/>
                      <a:pt x="186" y="269"/>
                    </a:cubicBezTo>
                    <a:cubicBezTo>
                      <a:pt x="181" y="297"/>
                      <a:pt x="175" y="307"/>
                      <a:pt x="171" y="312"/>
                    </a:cubicBezTo>
                    <a:lnTo>
                      <a:pt x="170" y="313"/>
                    </a:lnTo>
                    <a:close/>
                    <a:moveTo>
                      <a:pt x="192" y="309"/>
                    </a:moveTo>
                    <a:cubicBezTo>
                      <a:pt x="182" y="313"/>
                      <a:pt x="182" y="313"/>
                      <a:pt x="182" y="313"/>
                    </a:cubicBezTo>
                    <a:cubicBezTo>
                      <a:pt x="186" y="304"/>
                      <a:pt x="186" y="304"/>
                      <a:pt x="186" y="304"/>
                    </a:cubicBezTo>
                    <a:cubicBezTo>
                      <a:pt x="191" y="294"/>
                      <a:pt x="194" y="280"/>
                      <a:pt x="197" y="263"/>
                    </a:cubicBezTo>
                    <a:cubicBezTo>
                      <a:pt x="198" y="260"/>
                      <a:pt x="198" y="260"/>
                      <a:pt x="198" y="260"/>
                    </a:cubicBezTo>
                    <a:cubicBezTo>
                      <a:pt x="240" y="260"/>
                      <a:pt x="240" y="260"/>
                      <a:pt x="240" y="260"/>
                    </a:cubicBezTo>
                    <a:cubicBezTo>
                      <a:pt x="237" y="266"/>
                      <a:pt x="237" y="266"/>
                      <a:pt x="237" y="266"/>
                    </a:cubicBezTo>
                    <a:cubicBezTo>
                      <a:pt x="225" y="287"/>
                      <a:pt x="209" y="302"/>
                      <a:pt x="192" y="309"/>
                    </a:cubicBezTo>
                    <a:close/>
                    <a:moveTo>
                      <a:pt x="218" y="305"/>
                    </a:moveTo>
                    <a:cubicBezTo>
                      <a:pt x="220" y="304"/>
                      <a:pt x="245" y="285"/>
                      <a:pt x="252" y="262"/>
                    </a:cubicBezTo>
                    <a:cubicBezTo>
                      <a:pt x="254" y="260"/>
                      <a:pt x="254" y="260"/>
                      <a:pt x="254" y="260"/>
                    </a:cubicBezTo>
                    <a:cubicBezTo>
                      <a:pt x="279" y="260"/>
                      <a:pt x="279" y="260"/>
                      <a:pt x="279" y="260"/>
                    </a:cubicBezTo>
                    <a:cubicBezTo>
                      <a:pt x="254" y="295"/>
                      <a:pt x="218" y="305"/>
                      <a:pt x="218" y="305"/>
                    </a:cubicBezTo>
                    <a:close/>
                    <a:moveTo>
                      <a:pt x="290" y="243"/>
                    </a:moveTo>
                    <a:cubicBezTo>
                      <a:pt x="261" y="243"/>
                      <a:pt x="261" y="243"/>
                      <a:pt x="261" y="243"/>
                    </a:cubicBezTo>
                    <a:cubicBezTo>
                      <a:pt x="262" y="238"/>
                      <a:pt x="262" y="238"/>
                      <a:pt x="262" y="238"/>
                    </a:cubicBezTo>
                    <a:cubicBezTo>
                      <a:pt x="269" y="219"/>
                      <a:pt x="273" y="199"/>
                      <a:pt x="274" y="177"/>
                    </a:cubicBezTo>
                    <a:cubicBezTo>
                      <a:pt x="274" y="173"/>
                      <a:pt x="274" y="173"/>
                      <a:pt x="274" y="173"/>
                    </a:cubicBezTo>
                    <a:cubicBezTo>
                      <a:pt x="313" y="173"/>
                      <a:pt x="313" y="173"/>
                      <a:pt x="313" y="173"/>
                    </a:cubicBezTo>
                    <a:cubicBezTo>
                      <a:pt x="313" y="178"/>
                      <a:pt x="313" y="178"/>
                      <a:pt x="313" y="178"/>
                    </a:cubicBezTo>
                    <a:cubicBezTo>
                      <a:pt x="310" y="200"/>
                      <a:pt x="303" y="222"/>
                      <a:pt x="292" y="241"/>
                    </a:cubicBezTo>
                    <a:lnTo>
                      <a:pt x="290" y="243"/>
                    </a:ln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55" name="Freeform 258"/>
            <p:cNvSpPr>
              <a:spLocks noEditPoints="1"/>
            </p:cNvSpPr>
            <p:nvPr/>
          </p:nvSpPr>
          <p:spPr bwMode="auto">
            <a:xfrm>
              <a:off x="3930228" y="6125765"/>
              <a:ext cx="1903588" cy="1382192"/>
            </a:xfrm>
            <a:custGeom>
              <a:avLst/>
              <a:gdLst/>
              <a:ahLst/>
              <a:cxnLst>
                <a:cxn ang="0">
                  <a:pos x="351" y="12"/>
                </a:cxn>
                <a:cxn ang="0">
                  <a:pos x="347" y="4"/>
                </a:cxn>
                <a:cxn ang="0">
                  <a:pos x="52" y="0"/>
                </a:cxn>
                <a:cxn ang="0">
                  <a:pos x="42" y="4"/>
                </a:cxn>
                <a:cxn ang="0">
                  <a:pos x="38" y="234"/>
                </a:cxn>
                <a:cxn ang="0">
                  <a:pos x="15" y="234"/>
                </a:cxn>
                <a:cxn ang="0">
                  <a:pos x="3" y="245"/>
                </a:cxn>
                <a:cxn ang="0">
                  <a:pos x="0" y="263"/>
                </a:cxn>
                <a:cxn ang="0">
                  <a:pos x="3" y="270"/>
                </a:cxn>
                <a:cxn ang="0">
                  <a:pos x="15" y="280"/>
                </a:cxn>
                <a:cxn ang="0">
                  <a:pos x="369" y="281"/>
                </a:cxn>
                <a:cxn ang="0">
                  <a:pos x="382" y="275"/>
                </a:cxn>
                <a:cxn ang="0">
                  <a:pos x="387" y="263"/>
                </a:cxn>
                <a:cxn ang="0">
                  <a:pos x="387" y="249"/>
                </a:cxn>
                <a:cxn ang="0">
                  <a:pos x="376" y="236"/>
                </a:cxn>
                <a:cxn ang="0">
                  <a:pos x="369" y="234"/>
                </a:cxn>
                <a:cxn ang="0">
                  <a:pos x="51" y="12"/>
                </a:cxn>
                <a:cxn ang="0">
                  <a:pos x="337" y="11"/>
                </a:cxn>
                <a:cxn ang="0">
                  <a:pos x="338" y="237"/>
                </a:cxn>
                <a:cxn ang="0">
                  <a:pos x="52" y="237"/>
                </a:cxn>
                <a:cxn ang="0">
                  <a:pos x="170" y="265"/>
                </a:cxn>
                <a:cxn ang="0">
                  <a:pos x="163" y="263"/>
                </a:cxn>
                <a:cxn ang="0">
                  <a:pos x="162" y="258"/>
                </a:cxn>
                <a:cxn ang="0">
                  <a:pos x="166" y="250"/>
                </a:cxn>
                <a:cxn ang="0">
                  <a:pos x="171" y="250"/>
                </a:cxn>
                <a:cxn ang="0">
                  <a:pos x="176" y="258"/>
                </a:cxn>
                <a:cxn ang="0">
                  <a:pos x="174" y="263"/>
                </a:cxn>
                <a:cxn ang="0">
                  <a:pos x="170" y="265"/>
                </a:cxn>
                <a:cxn ang="0">
                  <a:pos x="191" y="265"/>
                </a:cxn>
                <a:cxn ang="0">
                  <a:pos x="186" y="258"/>
                </a:cxn>
                <a:cxn ang="0">
                  <a:pos x="189" y="251"/>
                </a:cxn>
                <a:cxn ang="0">
                  <a:pos x="194" y="249"/>
                </a:cxn>
                <a:cxn ang="0">
                  <a:pos x="201" y="254"/>
                </a:cxn>
                <a:cxn ang="0">
                  <a:pos x="201" y="260"/>
                </a:cxn>
                <a:cxn ang="0">
                  <a:pos x="194" y="265"/>
                </a:cxn>
                <a:cxn ang="0">
                  <a:pos x="220" y="265"/>
                </a:cxn>
                <a:cxn ang="0">
                  <a:pos x="212" y="260"/>
                </a:cxn>
                <a:cxn ang="0">
                  <a:pos x="212" y="254"/>
                </a:cxn>
                <a:cxn ang="0">
                  <a:pos x="220" y="249"/>
                </a:cxn>
                <a:cxn ang="0">
                  <a:pos x="224" y="251"/>
                </a:cxn>
                <a:cxn ang="0">
                  <a:pos x="227" y="258"/>
                </a:cxn>
                <a:cxn ang="0">
                  <a:pos x="222" y="265"/>
                </a:cxn>
                <a:cxn ang="0">
                  <a:pos x="353" y="265"/>
                </a:cxn>
                <a:cxn ang="0">
                  <a:pos x="353" y="249"/>
                </a:cxn>
              </a:cxnLst>
              <a:rect l="0" t="0" r="r" b="b"/>
              <a:pathLst>
                <a:path w="387" h="281">
                  <a:moveTo>
                    <a:pt x="369" y="234"/>
                  </a:moveTo>
                  <a:lnTo>
                    <a:pt x="351" y="234"/>
                  </a:lnTo>
                  <a:lnTo>
                    <a:pt x="351" y="12"/>
                  </a:lnTo>
                  <a:lnTo>
                    <a:pt x="351" y="12"/>
                  </a:lnTo>
                  <a:lnTo>
                    <a:pt x="349" y="7"/>
                  </a:lnTo>
                  <a:lnTo>
                    <a:pt x="347" y="4"/>
                  </a:lnTo>
                  <a:lnTo>
                    <a:pt x="342" y="1"/>
                  </a:lnTo>
                  <a:lnTo>
                    <a:pt x="337" y="0"/>
                  </a:lnTo>
                  <a:lnTo>
                    <a:pt x="52" y="0"/>
                  </a:lnTo>
                  <a:lnTo>
                    <a:pt x="52" y="0"/>
                  </a:lnTo>
                  <a:lnTo>
                    <a:pt x="47" y="1"/>
                  </a:lnTo>
                  <a:lnTo>
                    <a:pt x="42" y="4"/>
                  </a:lnTo>
                  <a:lnTo>
                    <a:pt x="39" y="7"/>
                  </a:lnTo>
                  <a:lnTo>
                    <a:pt x="38" y="12"/>
                  </a:lnTo>
                  <a:lnTo>
                    <a:pt x="38" y="234"/>
                  </a:lnTo>
                  <a:lnTo>
                    <a:pt x="18" y="234"/>
                  </a:lnTo>
                  <a:lnTo>
                    <a:pt x="18" y="234"/>
                  </a:lnTo>
                  <a:lnTo>
                    <a:pt x="15" y="234"/>
                  </a:lnTo>
                  <a:lnTo>
                    <a:pt x="13" y="236"/>
                  </a:lnTo>
                  <a:lnTo>
                    <a:pt x="7" y="240"/>
                  </a:lnTo>
                  <a:lnTo>
                    <a:pt x="3" y="245"/>
                  </a:lnTo>
                  <a:lnTo>
                    <a:pt x="2" y="249"/>
                  </a:lnTo>
                  <a:lnTo>
                    <a:pt x="0" y="253"/>
                  </a:lnTo>
                  <a:lnTo>
                    <a:pt x="0" y="263"/>
                  </a:lnTo>
                  <a:lnTo>
                    <a:pt x="0" y="263"/>
                  </a:lnTo>
                  <a:lnTo>
                    <a:pt x="2" y="266"/>
                  </a:lnTo>
                  <a:lnTo>
                    <a:pt x="3" y="270"/>
                  </a:lnTo>
                  <a:lnTo>
                    <a:pt x="7" y="275"/>
                  </a:lnTo>
                  <a:lnTo>
                    <a:pt x="13" y="280"/>
                  </a:lnTo>
                  <a:lnTo>
                    <a:pt x="15" y="280"/>
                  </a:lnTo>
                  <a:lnTo>
                    <a:pt x="18" y="281"/>
                  </a:lnTo>
                  <a:lnTo>
                    <a:pt x="369" y="281"/>
                  </a:lnTo>
                  <a:lnTo>
                    <a:pt x="369" y="281"/>
                  </a:lnTo>
                  <a:lnTo>
                    <a:pt x="373" y="280"/>
                  </a:lnTo>
                  <a:lnTo>
                    <a:pt x="376" y="280"/>
                  </a:lnTo>
                  <a:lnTo>
                    <a:pt x="382" y="275"/>
                  </a:lnTo>
                  <a:lnTo>
                    <a:pt x="386" y="270"/>
                  </a:lnTo>
                  <a:lnTo>
                    <a:pt x="387" y="266"/>
                  </a:lnTo>
                  <a:lnTo>
                    <a:pt x="387" y="263"/>
                  </a:lnTo>
                  <a:lnTo>
                    <a:pt x="387" y="253"/>
                  </a:lnTo>
                  <a:lnTo>
                    <a:pt x="387" y="253"/>
                  </a:lnTo>
                  <a:lnTo>
                    <a:pt x="387" y="249"/>
                  </a:lnTo>
                  <a:lnTo>
                    <a:pt x="386" y="245"/>
                  </a:lnTo>
                  <a:lnTo>
                    <a:pt x="382" y="240"/>
                  </a:lnTo>
                  <a:lnTo>
                    <a:pt x="376" y="236"/>
                  </a:lnTo>
                  <a:lnTo>
                    <a:pt x="373" y="234"/>
                  </a:lnTo>
                  <a:lnTo>
                    <a:pt x="369" y="234"/>
                  </a:lnTo>
                  <a:lnTo>
                    <a:pt x="369" y="234"/>
                  </a:lnTo>
                  <a:close/>
                  <a:moveTo>
                    <a:pt x="51" y="237"/>
                  </a:moveTo>
                  <a:lnTo>
                    <a:pt x="51" y="12"/>
                  </a:lnTo>
                  <a:lnTo>
                    <a:pt x="51" y="12"/>
                  </a:lnTo>
                  <a:lnTo>
                    <a:pt x="52" y="11"/>
                  </a:lnTo>
                  <a:lnTo>
                    <a:pt x="337" y="11"/>
                  </a:lnTo>
                  <a:lnTo>
                    <a:pt x="337" y="11"/>
                  </a:lnTo>
                  <a:lnTo>
                    <a:pt x="338" y="12"/>
                  </a:lnTo>
                  <a:lnTo>
                    <a:pt x="338" y="237"/>
                  </a:lnTo>
                  <a:lnTo>
                    <a:pt x="338" y="237"/>
                  </a:lnTo>
                  <a:lnTo>
                    <a:pt x="337" y="237"/>
                  </a:lnTo>
                  <a:lnTo>
                    <a:pt x="52" y="237"/>
                  </a:lnTo>
                  <a:lnTo>
                    <a:pt x="52" y="237"/>
                  </a:lnTo>
                  <a:lnTo>
                    <a:pt x="51" y="237"/>
                  </a:lnTo>
                  <a:lnTo>
                    <a:pt x="51" y="237"/>
                  </a:lnTo>
                  <a:close/>
                  <a:moveTo>
                    <a:pt x="170" y="265"/>
                  </a:moveTo>
                  <a:lnTo>
                    <a:pt x="170" y="265"/>
                  </a:lnTo>
                  <a:lnTo>
                    <a:pt x="166" y="265"/>
                  </a:lnTo>
                  <a:lnTo>
                    <a:pt x="163" y="263"/>
                  </a:lnTo>
                  <a:lnTo>
                    <a:pt x="162" y="260"/>
                  </a:lnTo>
                  <a:lnTo>
                    <a:pt x="162" y="258"/>
                  </a:lnTo>
                  <a:lnTo>
                    <a:pt x="162" y="258"/>
                  </a:lnTo>
                  <a:lnTo>
                    <a:pt x="162" y="254"/>
                  </a:lnTo>
                  <a:lnTo>
                    <a:pt x="163" y="251"/>
                  </a:lnTo>
                  <a:lnTo>
                    <a:pt x="166" y="250"/>
                  </a:lnTo>
                  <a:lnTo>
                    <a:pt x="170" y="249"/>
                  </a:lnTo>
                  <a:lnTo>
                    <a:pt x="170" y="249"/>
                  </a:lnTo>
                  <a:lnTo>
                    <a:pt x="171" y="250"/>
                  </a:lnTo>
                  <a:lnTo>
                    <a:pt x="174" y="251"/>
                  </a:lnTo>
                  <a:lnTo>
                    <a:pt x="176" y="254"/>
                  </a:lnTo>
                  <a:lnTo>
                    <a:pt x="176" y="258"/>
                  </a:lnTo>
                  <a:lnTo>
                    <a:pt x="176" y="258"/>
                  </a:lnTo>
                  <a:lnTo>
                    <a:pt x="176" y="260"/>
                  </a:lnTo>
                  <a:lnTo>
                    <a:pt x="174" y="263"/>
                  </a:lnTo>
                  <a:lnTo>
                    <a:pt x="171" y="265"/>
                  </a:lnTo>
                  <a:lnTo>
                    <a:pt x="170" y="265"/>
                  </a:lnTo>
                  <a:lnTo>
                    <a:pt x="170" y="265"/>
                  </a:lnTo>
                  <a:close/>
                  <a:moveTo>
                    <a:pt x="194" y="265"/>
                  </a:moveTo>
                  <a:lnTo>
                    <a:pt x="194" y="265"/>
                  </a:lnTo>
                  <a:lnTo>
                    <a:pt x="191" y="265"/>
                  </a:lnTo>
                  <a:lnTo>
                    <a:pt x="189" y="263"/>
                  </a:lnTo>
                  <a:lnTo>
                    <a:pt x="186" y="260"/>
                  </a:lnTo>
                  <a:lnTo>
                    <a:pt x="186" y="258"/>
                  </a:lnTo>
                  <a:lnTo>
                    <a:pt x="186" y="258"/>
                  </a:lnTo>
                  <a:lnTo>
                    <a:pt x="186" y="254"/>
                  </a:lnTo>
                  <a:lnTo>
                    <a:pt x="189" y="251"/>
                  </a:lnTo>
                  <a:lnTo>
                    <a:pt x="191" y="250"/>
                  </a:lnTo>
                  <a:lnTo>
                    <a:pt x="194" y="249"/>
                  </a:lnTo>
                  <a:lnTo>
                    <a:pt x="194" y="249"/>
                  </a:lnTo>
                  <a:lnTo>
                    <a:pt x="197" y="250"/>
                  </a:lnTo>
                  <a:lnTo>
                    <a:pt x="200" y="251"/>
                  </a:lnTo>
                  <a:lnTo>
                    <a:pt x="201" y="254"/>
                  </a:lnTo>
                  <a:lnTo>
                    <a:pt x="202" y="258"/>
                  </a:lnTo>
                  <a:lnTo>
                    <a:pt x="202" y="258"/>
                  </a:lnTo>
                  <a:lnTo>
                    <a:pt x="201" y="260"/>
                  </a:lnTo>
                  <a:lnTo>
                    <a:pt x="200" y="263"/>
                  </a:lnTo>
                  <a:lnTo>
                    <a:pt x="197" y="265"/>
                  </a:lnTo>
                  <a:lnTo>
                    <a:pt x="194" y="265"/>
                  </a:lnTo>
                  <a:lnTo>
                    <a:pt x="194" y="265"/>
                  </a:lnTo>
                  <a:close/>
                  <a:moveTo>
                    <a:pt x="220" y="265"/>
                  </a:moveTo>
                  <a:lnTo>
                    <a:pt x="220" y="265"/>
                  </a:lnTo>
                  <a:lnTo>
                    <a:pt x="216" y="265"/>
                  </a:lnTo>
                  <a:lnTo>
                    <a:pt x="214" y="263"/>
                  </a:lnTo>
                  <a:lnTo>
                    <a:pt x="212" y="260"/>
                  </a:lnTo>
                  <a:lnTo>
                    <a:pt x="211" y="258"/>
                  </a:lnTo>
                  <a:lnTo>
                    <a:pt x="211" y="258"/>
                  </a:lnTo>
                  <a:lnTo>
                    <a:pt x="212" y="254"/>
                  </a:lnTo>
                  <a:lnTo>
                    <a:pt x="214" y="251"/>
                  </a:lnTo>
                  <a:lnTo>
                    <a:pt x="216" y="250"/>
                  </a:lnTo>
                  <a:lnTo>
                    <a:pt x="220" y="249"/>
                  </a:lnTo>
                  <a:lnTo>
                    <a:pt x="220" y="249"/>
                  </a:lnTo>
                  <a:lnTo>
                    <a:pt x="222" y="250"/>
                  </a:lnTo>
                  <a:lnTo>
                    <a:pt x="224" y="251"/>
                  </a:lnTo>
                  <a:lnTo>
                    <a:pt x="225" y="254"/>
                  </a:lnTo>
                  <a:lnTo>
                    <a:pt x="227" y="258"/>
                  </a:lnTo>
                  <a:lnTo>
                    <a:pt x="227" y="258"/>
                  </a:lnTo>
                  <a:lnTo>
                    <a:pt x="225" y="260"/>
                  </a:lnTo>
                  <a:lnTo>
                    <a:pt x="224" y="263"/>
                  </a:lnTo>
                  <a:lnTo>
                    <a:pt x="222" y="265"/>
                  </a:lnTo>
                  <a:lnTo>
                    <a:pt x="220" y="265"/>
                  </a:lnTo>
                  <a:lnTo>
                    <a:pt x="220" y="265"/>
                  </a:lnTo>
                  <a:close/>
                  <a:moveTo>
                    <a:pt x="353" y="265"/>
                  </a:moveTo>
                  <a:lnTo>
                    <a:pt x="278" y="265"/>
                  </a:lnTo>
                  <a:lnTo>
                    <a:pt x="278" y="249"/>
                  </a:lnTo>
                  <a:lnTo>
                    <a:pt x="353" y="249"/>
                  </a:lnTo>
                  <a:lnTo>
                    <a:pt x="353" y="265"/>
                  </a:lnTo>
                  <a:lnTo>
                    <a:pt x="353" y="265"/>
                  </a:ln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aphicFrame>
        <p:nvGraphicFramePr>
          <p:cNvPr id="171" name="Tabelle 170"/>
          <p:cNvGraphicFramePr>
            <a:graphicFrameLocks noGrp="1"/>
          </p:cNvGraphicFramePr>
          <p:nvPr>
            <p:extLst>
              <p:ext uri="{D42A27DB-BD31-4B8C-83A1-F6EECF244321}">
                <p14:modId xmlns:p14="http://schemas.microsoft.com/office/powerpoint/2010/main" val="1868131777"/>
              </p:ext>
            </p:extLst>
          </p:nvPr>
        </p:nvGraphicFramePr>
        <p:xfrm>
          <a:off x="3665657" y="3500589"/>
          <a:ext cx="1753316" cy="497508"/>
        </p:xfrm>
        <a:graphic>
          <a:graphicData uri="http://schemas.openxmlformats.org/drawingml/2006/table">
            <a:tbl>
              <a:tblPr firstRow="1" bandRow="1">
                <a:tableStyleId>{2D5ABB26-0587-4C30-8999-92F81FD0307C}</a:tableStyleId>
              </a:tblPr>
              <a:tblGrid>
                <a:gridCol w="1252369"/>
                <a:gridCol w="500947"/>
              </a:tblGrid>
              <a:tr h="124377">
                <a:tc>
                  <a:txBody>
                    <a:bodyPr/>
                    <a:lstStyle/>
                    <a:p>
                      <a:r>
                        <a:rPr lang="de-DE" sz="800" kern="1200" dirty="0" smtClean="0">
                          <a:solidFill>
                            <a:schemeClr val="tx2"/>
                          </a:solidFill>
                          <a:latin typeface="+mn-lt"/>
                          <a:ea typeface="+mn-ea"/>
                          <a:cs typeface="+mn-cs"/>
                        </a:rPr>
                        <a:t>All day</a:t>
                      </a:r>
                      <a:endParaRPr lang="de-DE" sz="800" kern="1200" dirty="0">
                        <a:solidFill>
                          <a:schemeClr val="tx2"/>
                        </a:solidFill>
                        <a:latin typeface="+mn-lt"/>
                        <a:ea typeface="+mn-ea"/>
                        <a:cs typeface="+mn-cs"/>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27</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4377">
                <a:tc>
                  <a:txBody>
                    <a:bodyPr/>
                    <a:lstStyle/>
                    <a:p>
                      <a:r>
                        <a:rPr lang="de-DE" sz="800" kern="1200" dirty="0" smtClean="0">
                          <a:solidFill>
                            <a:schemeClr val="tx2"/>
                          </a:solidFill>
                          <a:latin typeface="+mn-lt"/>
                          <a:ea typeface="+mn-ea"/>
                          <a:cs typeface="+mn-cs"/>
                        </a:rPr>
                        <a:t>Several times/</a:t>
                      </a:r>
                      <a:r>
                        <a:rPr lang="de-DE" sz="800" kern="1200" baseline="0" dirty="0" smtClean="0">
                          <a:solidFill>
                            <a:schemeClr val="tx2"/>
                          </a:solidFill>
                          <a:latin typeface="+mn-lt"/>
                          <a:ea typeface="+mn-ea"/>
                          <a:cs typeface="+mn-cs"/>
                        </a:rPr>
                        <a:t> half a day</a:t>
                      </a:r>
                      <a:endParaRPr lang="de-DE" sz="800" kern="1200" dirty="0">
                        <a:solidFill>
                          <a:schemeClr val="tx2"/>
                        </a:solidFill>
                        <a:latin typeface="+mn-lt"/>
                        <a:ea typeface="+mn-ea"/>
                        <a:cs typeface="+mn-cs"/>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59</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4377">
                <a:tc>
                  <a:txBody>
                    <a:bodyPr/>
                    <a:lstStyle/>
                    <a:p>
                      <a:r>
                        <a:rPr lang="de-DE" sz="800" kern="1200" dirty="0" smtClean="0">
                          <a:solidFill>
                            <a:schemeClr val="tx2"/>
                          </a:solidFill>
                          <a:latin typeface="+mn-lt"/>
                          <a:ea typeface="+mn-ea"/>
                          <a:cs typeface="+mn-cs"/>
                        </a:rPr>
                        <a:t>Once a day</a:t>
                      </a:r>
                      <a:endParaRPr lang="de-DE" sz="800" kern="1200" dirty="0">
                        <a:solidFill>
                          <a:schemeClr val="tx2"/>
                        </a:solidFill>
                        <a:latin typeface="+mn-lt"/>
                        <a:ea typeface="+mn-ea"/>
                        <a:cs typeface="+mn-cs"/>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11</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4377">
                <a:tc>
                  <a:txBody>
                    <a:bodyPr/>
                    <a:lstStyle/>
                    <a:p>
                      <a:r>
                        <a:rPr lang="de-DE" sz="800" kern="1200" dirty="0" smtClean="0">
                          <a:solidFill>
                            <a:schemeClr val="tx2"/>
                          </a:solidFill>
                          <a:latin typeface="+mn-lt"/>
                          <a:ea typeface="+mn-ea"/>
                          <a:cs typeface="+mn-cs"/>
                        </a:rPr>
                        <a:t>Less</a:t>
                      </a:r>
                      <a:endParaRPr lang="de-DE" sz="800" kern="1200" dirty="0">
                        <a:solidFill>
                          <a:schemeClr val="tx2"/>
                        </a:solidFill>
                        <a:latin typeface="+mn-lt"/>
                        <a:ea typeface="+mn-ea"/>
                        <a:cs typeface="+mn-cs"/>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3</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6" name="Textplatzhalter 2"/>
          <p:cNvSpPr>
            <a:spLocks noGrp="1"/>
          </p:cNvSpPr>
          <p:nvPr>
            <p:ph type="body" sz="quarter" idx="16"/>
          </p:nvPr>
        </p:nvSpPr>
        <p:spPr>
          <a:xfrm>
            <a:off x="266981" y="713254"/>
            <a:ext cx="6129337" cy="138499"/>
          </a:xfrm>
        </p:spPr>
        <p:txBody>
          <a:bodyPr>
            <a:spAutoFit/>
          </a:bodyPr>
          <a:lstStyle/>
          <a:p>
            <a:r>
              <a:rPr lang="en-US" sz="1000" dirty="0" smtClean="0"/>
              <a:t>Values in percent</a:t>
            </a:r>
            <a:endParaRPr lang="en-US" sz="1000" dirty="0"/>
          </a:p>
        </p:txBody>
      </p:sp>
    </p:spTree>
    <p:extLst>
      <p:ext uri="{BB962C8B-B14F-4D97-AF65-F5344CB8AC3E}">
        <p14:creationId xmlns:p14="http://schemas.microsoft.com/office/powerpoint/2010/main" val="183914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2451885" y="1189842"/>
            <a:ext cx="1949435" cy="2802503"/>
            <a:chOff x="2469046" y="2462756"/>
            <a:chExt cx="2599247" cy="3736671"/>
          </a:xfrm>
        </p:grpSpPr>
        <p:cxnSp>
          <p:nvCxnSpPr>
            <p:cNvPr id="4" name="Straight Connector 3"/>
            <p:cNvCxnSpPr/>
            <p:nvPr/>
          </p:nvCxnSpPr>
          <p:spPr>
            <a:xfrm>
              <a:off x="2469046" y="4282764"/>
              <a:ext cx="2599247" cy="0"/>
            </a:xfrm>
            <a:prstGeom prst="line">
              <a:avLst/>
            </a:prstGeom>
            <a:ln cap="rnd">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469046" y="2462756"/>
              <a:ext cx="2599247" cy="3736671"/>
              <a:chOff x="1187591" y="2715871"/>
              <a:chExt cx="2865602" cy="4120723"/>
            </a:xfrm>
          </p:grpSpPr>
          <p:grpSp>
            <p:nvGrpSpPr>
              <p:cNvPr id="14" name="Group 13"/>
              <p:cNvGrpSpPr/>
              <p:nvPr/>
            </p:nvGrpSpPr>
            <p:grpSpPr>
              <a:xfrm>
                <a:off x="1900617" y="2715871"/>
                <a:ext cx="1439548" cy="2007066"/>
                <a:chOff x="1900617" y="2715871"/>
                <a:chExt cx="1439548" cy="2007066"/>
              </a:xfrm>
            </p:grpSpPr>
            <p:cxnSp>
              <p:nvCxnSpPr>
                <p:cNvPr id="8" name="Straight Connector 7"/>
                <p:cNvCxnSpPr/>
                <p:nvPr/>
              </p:nvCxnSpPr>
              <p:spPr>
                <a:xfrm>
                  <a:off x="2620391" y="4155551"/>
                  <a:ext cx="0" cy="567386"/>
                </a:xfrm>
                <a:prstGeom prst="line">
                  <a:avLst/>
                </a:prstGeom>
                <a:ln w="19050"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900617" y="2715871"/>
                  <a:ext cx="1439548" cy="1439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24259"/>
                  <a:endParaRPr lang="en-GB" sz="2700" dirty="0">
                    <a:solidFill>
                      <a:prstClr val="white"/>
                    </a:solidFill>
                  </a:endParaRPr>
                </a:p>
              </p:txBody>
            </p:sp>
          </p:grpSp>
          <p:sp>
            <p:nvSpPr>
              <p:cNvPr id="32" name="TextBox 31"/>
              <p:cNvSpPr txBox="1"/>
              <p:nvPr/>
            </p:nvSpPr>
            <p:spPr>
              <a:xfrm>
                <a:off x="1187591" y="4935900"/>
                <a:ext cx="2865602" cy="1900694"/>
              </a:xfrm>
              <a:prstGeom prst="rect">
                <a:avLst/>
              </a:prstGeom>
              <a:noFill/>
            </p:spPr>
            <p:txBody>
              <a:bodyPr wrap="square" lIns="0" tIns="0" rIns="0" bIns="0" rtlCol="0">
                <a:spAutoFit/>
              </a:bodyPr>
              <a:lstStyle/>
              <a:p>
                <a:r>
                  <a:rPr lang="en-US" sz="1200" dirty="0"/>
                  <a:t>The survey was carried out as an online ad hoc study based upon a quota sample representing the online  </a:t>
                </a:r>
                <a:r>
                  <a:rPr lang="en-US" sz="1200" dirty="0" smtClean="0"/>
                  <a:t>population. Interviews </a:t>
                </a:r>
                <a:r>
                  <a:rPr lang="en-US" sz="1200" dirty="0"/>
                  <a:t>were conducted by </a:t>
                </a:r>
                <a:r>
                  <a:rPr lang="en-US" sz="1200" dirty="0" smtClean="0"/>
                  <a:t>self-completion questionnaires</a:t>
                </a:r>
                <a:r>
                  <a:rPr lang="en-US" sz="1200" dirty="0"/>
                  <a:t>. </a:t>
                </a:r>
              </a:p>
            </p:txBody>
          </p:sp>
        </p:grpSp>
      </p:grpSp>
      <p:grpSp>
        <p:nvGrpSpPr>
          <p:cNvPr id="6" name="Gruppieren 5"/>
          <p:cNvGrpSpPr/>
          <p:nvPr/>
        </p:nvGrpSpPr>
        <p:grpSpPr>
          <a:xfrm>
            <a:off x="4718859" y="1189843"/>
            <a:ext cx="1949436" cy="2802509"/>
            <a:chOff x="5818520" y="2462756"/>
            <a:chExt cx="2599248" cy="3736676"/>
          </a:xfrm>
        </p:grpSpPr>
        <p:cxnSp>
          <p:nvCxnSpPr>
            <p:cNvPr id="20" name="Straight Connector 19"/>
            <p:cNvCxnSpPr/>
            <p:nvPr/>
          </p:nvCxnSpPr>
          <p:spPr>
            <a:xfrm>
              <a:off x="5818521" y="4282764"/>
              <a:ext cx="2599247" cy="0"/>
            </a:xfrm>
            <a:prstGeom prst="line">
              <a:avLst/>
            </a:prstGeom>
            <a:ln cap="rnd">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818520" y="2462756"/>
              <a:ext cx="2599245" cy="3736676"/>
              <a:chOff x="4880299" y="2715871"/>
              <a:chExt cx="2865601" cy="4120725"/>
            </a:xfrm>
          </p:grpSpPr>
          <p:grpSp>
            <p:nvGrpSpPr>
              <p:cNvPr id="13" name="Group 12"/>
              <p:cNvGrpSpPr/>
              <p:nvPr/>
            </p:nvGrpSpPr>
            <p:grpSpPr>
              <a:xfrm>
                <a:off x="5593324" y="2715871"/>
                <a:ext cx="1439548" cy="2007066"/>
                <a:chOff x="5593324" y="2715871"/>
                <a:chExt cx="1439548" cy="2007066"/>
              </a:xfrm>
            </p:grpSpPr>
            <p:cxnSp>
              <p:nvCxnSpPr>
                <p:cNvPr id="21" name="Straight Connector 20"/>
                <p:cNvCxnSpPr/>
                <p:nvPr/>
              </p:nvCxnSpPr>
              <p:spPr>
                <a:xfrm>
                  <a:off x="6313098" y="4155551"/>
                  <a:ext cx="0" cy="567386"/>
                </a:xfrm>
                <a:prstGeom prst="line">
                  <a:avLst/>
                </a:prstGeom>
                <a:ln w="19050" cap="rnd">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593324" y="2715871"/>
                  <a:ext cx="1439548" cy="1439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24259"/>
                  <a:endParaRPr lang="en-GB" sz="2700" dirty="0">
                    <a:solidFill>
                      <a:prstClr val="white"/>
                    </a:solidFill>
                  </a:endParaRPr>
                </a:p>
              </p:txBody>
            </p:sp>
          </p:grpSp>
          <p:sp>
            <p:nvSpPr>
              <p:cNvPr id="33" name="TextBox 32"/>
              <p:cNvSpPr txBox="1"/>
              <p:nvPr/>
            </p:nvSpPr>
            <p:spPr>
              <a:xfrm>
                <a:off x="4880299" y="4935904"/>
                <a:ext cx="2865601" cy="1900692"/>
              </a:xfrm>
              <a:prstGeom prst="rect">
                <a:avLst/>
              </a:prstGeom>
              <a:noFill/>
            </p:spPr>
            <p:txBody>
              <a:bodyPr wrap="square" lIns="0" tIns="0" rIns="0" bIns="0" rtlCol="0">
                <a:spAutoFit/>
              </a:bodyPr>
              <a:lstStyle/>
              <a:p>
                <a:r>
                  <a:rPr lang="en-US" sz="1200" dirty="0"/>
                  <a:t>A representative sample based on age, </a:t>
                </a:r>
                <a:r>
                  <a:rPr lang="en-US" sz="1200" dirty="0" smtClean="0"/>
                  <a:t>gender and region </a:t>
                </a:r>
                <a:r>
                  <a:rPr lang="en-US" sz="1200" dirty="0"/>
                  <a:t>was drawn from the basic population. </a:t>
                </a:r>
                <a:endParaRPr lang="en-US" sz="1200" dirty="0" smtClean="0"/>
              </a:p>
              <a:p>
                <a:endParaRPr lang="de-DE" sz="1200" dirty="0" smtClean="0"/>
              </a:p>
              <a:p>
                <a:r>
                  <a:rPr lang="de-DE" sz="1200" dirty="0" smtClean="0"/>
                  <a:t>Field time: </a:t>
                </a:r>
                <a:br>
                  <a:rPr lang="de-DE" sz="1200" dirty="0" smtClean="0"/>
                </a:br>
                <a:r>
                  <a:rPr lang="de-DE" sz="1200" dirty="0" smtClean="0"/>
                  <a:t>9 </a:t>
                </a:r>
                <a:r>
                  <a:rPr lang="de-DE" sz="1200" dirty="0" err="1" smtClean="0"/>
                  <a:t>to</a:t>
                </a:r>
                <a:r>
                  <a:rPr lang="de-DE" sz="1200" dirty="0" smtClean="0"/>
                  <a:t> 19 </a:t>
                </a:r>
                <a:r>
                  <a:rPr lang="de-DE" sz="1200" dirty="0" err="1" smtClean="0"/>
                  <a:t>October</a:t>
                </a:r>
                <a:r>
                  <a:rPr lang="de-DE" sz="1200" dirty="0" smtClean="0"/>
                  <a:t> 2015</a:t>
                </a:r>
                <a:endParaRPr lang="en-US" sz="1200" dirty="0"/>
              </a:p>
            </p:txBody>
          </p:sp>
        </p:grpSp>
      </p:grpSp>
      <p:grpSp>
        <p:nvGrpSpPr>
          <p:cNvPr id="7" name="Gruppieren 6"/>
          <p:cNvGrpSpPr/>
          <p:nvPr/>
        </p:nvGrpSpPr>
        <p:grpSpPr>
          <a:xfrm>
            <a:off x="6985834" y="1189842"/>
            <a:ext cx="1949435" cy="2433172"/>
            <a:chOff x="9250945" y="2462756"/>
            <a:chExt cx="2599247" cy="3244229"/>
          </a:xfrm>
        </p:grpSpPr>
        <p:cxnSp>
          <p:nvCxnSpPr>
            <p:cNvPr id="24" name="Straight Connector 23"/>
            <p:cNvCxnSpPr/>
            <p:nvPr/>
          </p:nvCxnSpPr>
          <p:spPr>
            <a:xfrm>
              <a:off x="9250945" y="4282764"/>
              <a:ext cx="2599247" cy="0"/>
            </a:xfrm>
            <a:prstGeom prst="line">
              <a:avLst/>
            </a:prstGeom>
            <a:ln cap="rnd">
              <a:solidFill>
                <a:schemeClr val="accent5"/>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9250945" y="2462756"/>
              <a:ext cx="2599247" cy="3244229"/>
              <a:chOff x="8678971" y="2715871"/>
              <a:chExt cx="2865602" cy="3577666"/>
            </a:xfrm>
          </p:grpSpPr>
          <p:grpSp>
            <p:nvGrpSpPr>
              <p:cNvPr id="12" name="Group 11"/>
              <p:cNvGrpSpPr/>
              <p:nvPr/>
            </p:nvGrpSpPr>
            <p:grpSpPr>
              <a:xfrm>
                <a:off x="9377482" y="2715871"/>
                <a:ext cx="1439548" cy="2007066"/>
                <a:chOff x="9377482" y="2715871"/>
                <a:chExt cx="1439548" cy="2007066"/>
              </a:xfrm>
            </p:grpSpPr>
            <p:cxnSp>
              <p:nvCxnSpPr>
                <p:cNvPr id="25" name="Straight Connector 24"/>
                <p:cNvCxnSpPr/>
                <p:nvPr/>
              </p:nvCxnSpPr>
              <p:spPr>
                <a:xfrm>
                  <a:off x="10097256" y="4155551"/>
                  <a:ext cx="0" cy="567386"/>
                </a:xfrm>
                <a:prstGeom prst="line">
                  <a:avLst/>
                </a:prstGeom>
                <a:ln w="19050" cap="rnd">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9377482" y="2715871"/>
                  <a:ext cx="1439548" cy="14396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24259"/>
                  <a:endParaRPr lang="en-GB" sz="2700" dirty="0">
                    <a:solidFill>
                      <a:prstClr val="white"/>
                    </a:solidFill>
                  </a:endParaRPr>
                </a:p>
              </p:txBody>
            </p:sp>
          </p:grpSp>
          <p:sp>
            <p:nvSpPr>
              <p:cNvPr id="34" name="TextBox 33"/>
              <p:cNvSpPr txBox="1"/>
              <p:nvPr/>
            </p:nvSpPr>
            <p:spPr>
              <a:xfrm>
                <a:off x="8678971" y="4935899"/>
                <a:ext cx="2865602" cy="1357638"/>
              </a:xfrm>
              <a:prstGeom prst="rect">
                <a:avLst/>
              </a:prstGeom>
              <a:noFill/>
            </p:spPr>
            <p:txBody>
              <a:bodyPr wrap="square" lIns="0" tIns="0" rIns="0" bIns="0" rtlCol="0">
                <a:spAutoFit/>
              </a:bodyPr>
              <a:lstStyle/>
              <a:p>
                <a:pPr marL="140101" lvl="2"/>
                <a:r>
                  <a:rPr lang="en-US" sz="1200" dirty="0"/>
                  <a:t>A total of 2,000 </a:t>
                </a:r>
                <a:r>
                  <a:rPr lang="en-US" sz="1200" dirty="0" smtClean="0"/>
                  <a:t>German-speaking residents </a:t>
                </a:r>
                <a:r>
                  <a:rPr lang="en-US" sz="1200" dirty="0"/>
                  <a:t>(aged 16 to 75) of </a:t>
                </a:r>
                <a:r>
                  <a:rPr lang="en-US" sz="1200" dirty="0" smtClean="0"/>
                  <a:t>Germany who </a:t>
                </a:r>
                <a:r>
                  <a:rPr lang="en-US" sz="1200" dirty="0"/>
                  <a:t>are contactable by Internet were interviewed.</a:t>
                </a:r>
                <a:endParaRPr lang="de-DE" sz="1200" dirty="0"/>
              </a:p>
            </p:txBody>
          </p:sp>
        </p:grpSp>
      </p:grpSp>
      <p:sp>
        <p:nvSpPr>
          <p:cNvPr id="5" name="Text Placeholder 4"/>
          <p:cNvSpPr>
            <a:spLocks noGrp="1"/>
          </p:cNvSpPr>
          <p:nvPr>
            <p:ph type="body" sz="quarter" idx="13"/>
          </p:nvPr>
        </p:nvSpPr>
        <p:spPr/>
        <p:txBody>
          <a:bodyPr vert="horz" lIns="0" tIns="0" rIns="0" bIns="0" rtlCol="0" anchor="t">
            <a:noAutofit/>
          </a:bodyPr>
          <a:lstStyle/>
          <a:p>
            <a:pPr>
              <a:spcBef>
                <a:spcPts val="300"/>
              </a:spcBef>
              <a:spcAft>
                <a:spcPts val="300"/>
              </a:spcAft>
            </a:pPr>
            <a:r>
              <a:rPr lang="en-US" dirty="0"/>
              <a:t>Methodology - Overview</a:t>
            </a:r>
            <a:endParaRPr lang="en-GB" dirty="0"/>
          </a:p>
          <a:p>
            <a:pPr>
              <a:spcBef>
                <a:spcPts val="300"/>
              </a:spcBef>
              <a:spcAft>
                <a:spcPts val="300"/>
              </a:spcAft>
            </a:pPr>
            <a:endParaRPr lang="en-GB" dirty="0"/>
          </a:p>
        </p:txBody>
      </p:sp>
      <p:grpSp>
        <p:nvGrpSpPr>
          <p:cNvPr id="2" name="Gruppieren 1"/>
          <p:cNvGrpSpPr/>
          <p:nvPr/>
        </p:nvGrpSpPr>
        <p:grpSpPr>
          <a:xfrm>
            <a:off x="184910" y="1192848"/>
            <a:ext cx="1949435" cy="2433172"/>
            <a:chOff x="183046" y="2466763"/>
            <a:chExt cx="2599247" cy="3244230"/>
          </a:xfrm>
        </p:grpSpPr>
        <p:cxnSp>
          <p:nvCxnSpPr>
            <p:cNvPr id="27" name="Straight Connector 3"/>
            <p:cNvCxnSpPr/>
            <p:nvPr/>
          </p:nvCxnSpPr>
          <p:spPr>
            <a:xfrm>
              <a:off x="183046" y="4286771"/>
              <a:ext cx="2599247" cy="0"/>
            </a:xfrm>
            <a:prstGeom prst="line">
              <a:avLst/>
            </a:prstGeom>
            <a:ln cap="rnd">
              <a:solidFill>
                <a:schemeClr val="accent6"/>
              </a:solidFill>
              <a:tailEnd type="none" w="lg" len="lg"/>
            </a:ln>
          </p:spPr>
          <p:style>
            <a:lnRef idx="1">
              <a:schemeClr val="accent1"/>
            </a:lnRef>
            <a:fillRef idx="0">
              <a:schemeClr val="accent1"/>
            </a:fillRef>
            <a:effectRef idx="0">
              <a:schemeClr val="accent1"/>
            </a:effectRef>
            <a:fontRef idx="minor">
              <a:schemeClr val="tx1"/>
            </a:fontRef>
          </p:style>
        </p:cxnSp>
        <p:grpSp>
          <p:nvGrpSpPr>
            <p:cNvPr id="28" name="Group 14"/>
            <p:cNvGrpSpPr/>
            <p:nvPr/>
          </p:nvGrpSpPr>
          <p:grpSpPr>
            <a:xfrm>
              <a:off x="183046" y="2466763"/>
              <a:ext cx="2599247" cy="3244230"/>
              <a:chOff x="1187591" y="2715871"/>
              <a:chExt cx="2865602" cy="3577667"/>
            </a:xfrm>
          </p:grpSpPr>
          <p:grpSp>
            <p:nvGrpSpPr>
              <p:cNvPr id="29" name="Group 13"/>
              <p:cNvGrpSpPr/>
              <p:nvPr/>
            </p:nvGrpSpPr>
            <p:grpSpPr>
              <a:xfrm>
                <a:off x="1900617" y="2715871"/>
                <a:ext cx="1439548" cy="2007066"/>
                <a:chOff x="1900617" y="2715871"/>
                <a:chExt cx="1439548" cy="2007066"/>
              </a:xfrm>
            </p:grpSpPr>
            <p:cxnSp>
              <p:nvCxnSpPr>
                <p:cNvPr id="31" name="Straight Connector 7"/>
                <p:cNvCxnSpPr/>
                <p:nvPr/>
              </p:nvCxnSpPr>
              <p:spPr>
                <a:xfrm>
                  <a:off x="2620391" y="4155551"/>
                  <a:ext cx="0" cy="567386"/>
                </a:xfrm>
                <a:prstGeom prst="line">
                  <a:avLst/>
                </a:prstGeom>
                <a:ln w="19050" cap="rnd">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35" name="Oval 8"/>
                <p:cNvSpPr/>
                <p:nvPr/>
              </p:nvSpPr>
              <p:spPr>
                <a:xfrm>
                  <a:off x="1900617" y="2715871"/>
                  <a:ext cx="1439548" cy="14396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24259"/>
                  <a:endParaRPr lang="en-GB" dirty="0">
                    <a:solidFill>
                      <a:prstClr val="white"/>
                    </a:solidFill>
                  </a:endParaRPr>
                </a:p>
              </p:txBody>
            </p:sp>
          </p:grpSp>
          <p:sp>
            <p:nvSpPr>
              <p:cNvPr id="30" name="TextBox 31"/>
              <p:cNvSpPr txBox="1"/>
              <p:nvPr/>
            </p:nvSpPr>
            <p:spPr>
              <a:xfrm>
                <a:off x="1187591" y="4935900"/>
                <a:ext cx="2865602" cy="1357638"/>
              </a:xfrm>
              <a:prstGeom prst="rect">
                <a:avLst/>
              </a:prstGeom>
              <a:noFill/>
            </p:spPr>
            <p:txBody>
              <a:bodyPr wrap="square" lIns="0" tIns="0" rIns="0" bIns="0" rtlCol="0">
                <a:spAutoFit/>
              </a:bodyPr>
              <a:lstStyle/>
              <a:p>
                <a:r>
                  <a:rPr lang="en-US" sz="1200" dirty="0" err="1"/>
                  <a:t>Eyeo’s</a:t>
                </a:r>
                <a:r>
                  <a:rPr lang="en-US" sz="1200" dirty="0"/>
                  <a:t> aim is to evaluate the perception of 13 different kind of online advertising formats from the internet users point of view</a:t>
                </a:r>
                <a:r>
                  <a:rPr lang="en-US" sz="1200" dirty="0" smtClean="0"/>
                  <a:t>.</a:t>
                </a:r>
                <a:endParaRPr lang="en-US" sz="1200" dirty="0"/>
              </a:p>
            </p:txBody>
          </p:sp>
        </p:grpSp>
      </p:grpSp>
      <p:sp>
        <p:nvSpPr>
          <p:cNvPr id="36" name="Text Placeholder 3"/>
          <p:cNvSpPr txBox="1">
            <a:spLocks/>
          </p:cNvSpPr>
          <p:nvPr/>
        </p:nvSpPr>
        <p:spPr bwMode="gray">
          <a:xfrm>
            <a:off x="3005659" y="879892"/>
            <a:ext cx="841883" cy="1661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algn="ctr">
              <a:buNone/>
            </a:pPr>
            <a:r>
              <a:rPr lang="de-DE" b="1" dirty="0" smtClean="0">
                <a:solidFill>
                  <a:srgbClr val="222223"/>
                </a:solidFill>
              </a:rPr>
              <a:t>Method</a:t>
            </a:r>
            <a:endParaRPr lang="de-DE" b="1" dirty="0">
              <a:solidFill>
                <a:srgbClr val="222223"/>
              </a:solidFill>
            </a:endParaRPr>
          </a:p>
        </p:txBody>
      </p:sp>
      <p:sp>
        <p:nvSpPr>
          <p:cNvPr id="37" name="Text Placeholder 3"/>
          <p:cNvSpPr txBox="1">
            <a:spLocks/>
          </p:cNvSpPr>
          <p:nvPr/>
        </p:nvSpPr>
        <p:spPr bwMode="gray">
          <a:xfrm>
            <a:off x="738685" y="713693"/>
            <a:ext cx="841883" cy="498598"/>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algn="ctr">
              <a:buNone/>
            </a:pPr>
            <a:r>
              <a:rPr lang="de-DE" b="1" dirty="0" smtClean="0">
                <a:solidFill>
                  <a:srgbClr val="222223"/>
                </a:solidFill>
              </a:rPr>
              <a:t>Background and Objectives</a:t>
            </a:r>
            <a:endParaRPr lang="de-DE" b="1" dirty="0">
              <a:solidFill>
                <a:srgbClr val="222223"/>
              </a:solidFill>
            </a:endParaRPr>
          </a:p>
        </p:txBody>
      </p:sp>
      <p:sp>
        <p:nvSpPr>
          <p:cNvPr id="38" name="Text Placeholder 3"/>
          <p:cNvSpPr txBox="1">
            <a:spLocks/>
          </p:cNvSpPr>
          <p:nvPr/>
        </p:nvSpPr>
        <p:spPr bwMode="gray">
          <a:xfrm>
            <a:off x="5272636" y="879892"/>
            <a:ext cx="841883" cy="1661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algn="ctr">
              <a:buNone/>
            </a:pPr>
            <a:r>
              <a:rPr lang="de-DE" b="1" dirty="0" smtClean="0">
                <a:solidFill>
                  <a:srgbClr val="222223"/>
                </a:solidFill>
              </a:rPr>
              <a:t>Target Group</a:t>
            </a:r>
            <a:endParaRPr lang="de-DE" b="1" dirty="0">
              <a:solidFill>
                <a:srgbClr val="222223"/>
              </a:solidFill>
            </a:endParaRPr>
          </a:p>
        </p:txBody>
      </p:sp>
      <p:sp>
        <p:nvSpPr>
          <p:cNvPr id="39" name="Text Placeholder 3"/>
          <p:cNvSpPr txBox="1">
            <a:spLocks/>
          </p:cNvSpPr>
          <p:nvPr/>
        </p:nvSpPr>
        <p:spPr bwMode="gray">
          <a:xfrm>
            <a:off x="7539610" y="879892"/>
            <a:ext cx="841883" cy="1661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algn="ctr">
              <a:buNone/>
            </a:pPr>
            <a:r>
              <a:rPr lang="de-DE" b="1" dirty="0" smtClean="0">
                <a:solidFill>
                  <a:srgbClr val="222223"/>
                </a:solidFill>
              </a:rPr>
              <a:t>Sample</a:t>
            </a:r>
            <a:endParaRPr lang="de-DE" b="1" dirty="0">
              <a:solidFill>
                <a:srgbClr val="222223"/>
              </a:solidFill>
            </a:endParaRPr>
          </a:p>
        </p:txBody>
      </p:sp>
      <p:sp>
        <p:nvSpPr>
          <p:cNvPr id="40" name="Freeform 6"/>
          <p:cNvSpPr>
            <a:spLocks noChangeAspect="1"/>
          </p:cNvSpPr>
          <p:nvPr/>
        </p:nvSpPr>
        <p:spPr bwMode="auto">
          <a:xfrm>
            <a:off x="5474567" y="1441880"/>
            <a:ext cx="438021" cy="438021"/>
          </a:xfrm>
          <a:custGeom>
            <a:avLst/>
            <a:gdLst/>
            <a:ahLst/>
            <a:cxnLst>
              <a:cxn ang="0">
                <a:pos x="134" y="129"/>
              </a:cxn>
              <a:cxn ang="0">
                <a:pos x="119" y="133"/>
              </a:cxn>
              <a:cxn ang="0">
                <a:pos x="106" y="132"/>
              </a:cxn>
              <a:cxn ang="0">
                <a:pos x="193" y="52"/>
              </a:cxn>
              <a:cxn ang="0">
                <a:pos x="217" y="51"/>
              </a:cxn>
              <a:cxn ang="0">
                <a:pos x="238" y="28"/>
              </a:cxn>
              <a:cxn ang="0">
                <a:pos x="218" y="27"/>
              </a:cxn>
              <a:cxn ang="0">
                <a:pos x="219" y="19"/>
              </a:cxn>
              <a:cxn ang="0">
                <a:pos x="211" y="20"/>
              </a:cxn>
              <a:cxn ang="0">
                <a:pos x="210" y="0"/>
              </a:cxn>
              <a:cxn ang="0">
                <a:pos x="187" y="21"/>
              </a:cxn>
              <a:cxn ang="0">
                <a:pos x="186" y="45"/>
              </a:cxn>
              <a:cxn ang="0">
                <a:pos x="109" y="19"/>
              </a:cxn>
              <a:cxn ang="0">
                <a:pos x="0" y="129"/>
              </a:cxn>
              <a:cxn ang="0">
                <a:pos x="109" y="238"/>
              </a:cxn>
              <a:cxn ang="0">
                <a:pos x="219" y="129"/>
              </a:cxn>
              <a:cxn ang="0">
                <a:pos x="178" y="75"/>
              </a:cxn>
              <a:cxn ang="0">
                <a:pos x="171" y="190"/>
              </a:cxn>
              <a:cxn ang="0">
                <a:pos x="48" y="190"/>
              </a:cxn>
              <a:cxn ang="0">
                <a:pos x="48" y="67"/>
              </a:cxn>
              <a:cxn ang="0">
                <a:pos x="167" y="64"/>
              </a:cxn>
              <a:cxn ang="0">
                <a:pos x="109" y="61"/>
              </a:cxn>
              <a:cxn ang="0">
                <a:pos x="42" y="129"/>
              </a:cxn>
              <a:cxn ang="0">
                <a:pos x="109" y="196"/>
              </a:cxn>
              <a:cxn ang="0">
                <a:pos x="177" y="129"/>
              </a:cxn>
              <a:cxn ang="0">
                <a:pos x="147" y="105"/>
              </a:cxn>
              <a:cxn ang="0">
                <a:pos x="141" y="161"/>
              </a:cxn>
              <a:cxn ang="0">
                <a:pos x="77" y="161"/>
              </a:cxn>
              <a:cxn ang="0">
                <a:pos x="77" y="97"/>
              </a:cxn>
              <a:cxn ang="0">
                <a:pos x="138" y="94"/>
              </a:cxn>
              <a:cxn ang="0">
                <a:pos x="109" y="104"/>
              </a:cxn>
              <a:cxn ang="0">
                <a:pos x="109" y="154"/>
              </a:cxn>
            </a:cxnLst>
            <a:rect l="0" t="0" r="r" b="b"/>
            <a:pathLst>
              <a:path w="238" h="238">
                <a:moveTo>
                  <a:pt x="109" y="154"/>
                </a:moveTo>
                <a:cubicBezTo>
                  <a:pt x="123" y="154"/>
                  <a:pt x="134" y="143"/>
                  <a:pt x="134" y="129"/>
                </a:cubicBezTo>
                <a:cubicBezTo>
                  <a:pt x="134" y="126"/>
                  <a:pt x="134" y="122"/>
                  <a:pt x="133" y="120"/>
                </a:cubicBezTo>
                <a:cubicBezTo>
                  <a:pt x="119" y="133"/>
                  <a:pt x="119" y="133"/>
                  <a:pt x="119" y="133"/>
                </a:cubicBezTo>
                <a:cubicBezTo>
                  <a:pt x="115" y="137"/>
                  <a:pt x="108" y="136"/>
                  <a:pt x="106" y="132"/>
                </a:cubicBezTo>
                <a:cubicBezTo>
                  <a:pt x="106" y="132"/>
                  <a:pt x="106" y="132"/>
                  <a:pt x="106" y="132"/>
                </a:cubicBezTo>
                <a:cubicBezTo>
                  <a:pt x="108" y="134"/>
                  <a:pt x="111" y="134"/>
                  <a:pt x="113" y="132"/>
                </a:cubicBezTo>
                <a:cubicBezTo>
                  <a:pt x="193" y="52"/>
                  <a:pt x="193" y="52"/>
                  <a:pt x="193" y="52"/>
                </a:cubicBezTo>
                <a:cubicBezTo>
                  <a:pt x="215" y="52"/>
                  <a:pt x="215" y="52"/>
                  <a:pt x="215" y="52"/>
                </a:cubicBezTo>
                <a:cubicBezTo>
                  <a:pt x="216" y="52"/>
                  <a:pt x="217" y="51"/>
                  <a:pt x="217" y="51"/>
                </a:cubicBezTo>
                <a:cubicBezTo>
                  <a:pt x="237" y="31"/>
                  <a:pt x="237" y="31"/>
                  <a:pt x="237" y="31"/>
                </a:cubicBezTo>
                <a:cubicBezTo>
                  <a:pt x="238" y="30"/>
                  <a:pt x="238" y="29"/>
                  <a:pt x="238" y="28"/>
                </a:cubicBezTo>
                <a:cubicBezTo>
                  <a:pt x="237" y="27"/>
                  <a:pt x="237" y="27"/>
                  <a:pt x="236" y="27"/>
                </a:cubicBezTo>
                <a:cubicBezTo>
                  <a:pt x="218" y="27"/>
                  <a:pt x="218" y="27"/>
                  <a:pt x="218" y="27"/>
                </a:cubicBezTo>
                <a:cubicBezTo>
                  <a:pt x="219" y="26"/>
                  <a:pt x="219" y="26"/>
                  <a:pt x="219" y="26"/>
                </a:cubicBezTo>
                <a:cubicBezTo>
                  <a:pt x="221" y="24"/>
                  <a:pt x="221" y="21"/>
                  <a:pt x="219" y="19"/>
                </a:cubicBezTo>
                <a:cubicBezTo>
                  <a:pt x="217" y="17"/>
                  <a:pt x="214" y="17"/>
                  <a:pt x="212" y="19"/>
                </a:cubicBezTo>
                <a:cubicBezTo>
                  <a:pt x="211" y="20"/>
                  <a:pt x="211" y="20"/>
                  <a:pt x="211" y="20"/>
                </a:cubicBezTo>
                <a:cubicBezTo>
                  <a:pt x="211" y="2"/>
                  <a:pt x="211" y="2"/>
                  <a:pt x="211" y="2"/>
                </a:cubicBezTo>
                <a:cubicBezTo>
                  <a:pt x="211" y="1"/>
                  <a:pt x="211" y="1"/>
                  <a:pt x="210" y="0"/>
                </a:cubicBezTo>
                <a:cubicBezTo>
                  <a:pt x="209" y="0"/>
                  <a:pt x="208" y="0"/>
                  <a:pt x="207" y="1"/>
                </a:cubicBezTo>
                <a:cubicBezTo>
                  <a:pt x="187" y="21"/>
                  <a:pt x="187" y="21"/>
                  <a:pt x="187" y="21"/>
                </a:cubicBezTo>
                <a:cubicBezTo>
                  <a:pt x="187" y="21"/>
                  <a:pt x="186" y="22"/>
                  <a:pt x="186" y="23"/>
                </a:cubicBezTo>
                <a:cubicBezTo>
                  <a:pt x="186" y="45"/>
                  <a:pt x="186" y="45"/>
                  <a:pt x="186" y="45"/>
                </a:cubicBezTo>
                <a:cubicBezTo>
                  <a:pt x="183" y="48"/>
                  <a:pt x="183" y="48"/>
                  <a:pt x="183" y="48"/>
                </a:cubicBezTo>
                <a:cubicBezTo>
                  <a:pt x="164" y="30"/>
                  <a:pt x="138" y="19"/>
                  <a:pt x="109" y="19"/>
                </a:cubicBezTo>
                <a:cubicBezTo>
                  <a:pt x="79" y="19"/>
                  <a:pt x="52" y="32"/>
                  <a:pt x="32" y="51"/>
                </a:cubicBezTo>
                <a:cubicBezTo>
                  <a:pt x="12" y="71"/>
                  <a:pt x="0" y="99"/>
                  <a:pt x="0" y="129"/>
                </a:cubicBezTo>
                <a:cubicBezTo>
                  <a:pt x="0" y="159"/>
                  <a:pt x="12" y="186"/>
                  <a:pt x="32" y="206"/>
                </a:cubicBezTo>
                <a:cubicBezTo>
                  <a:pt x="52" y="226"/>
                  <a:pt x="79" y="238"/>
                  <a:pt x="109" y="238"/>
                </a:cubicBezTo>
                <a:cubicBezTo>
                  <a:pt x="139" y="238"/>
                  <a:pt x="167" y="226"/>
                  <a:pt x="187" y="206"/>
                </a:cubicBezTo>
                <a:cubicBezTo>
                  <a:pt x="206" y="186"/>
                  <a:pt x="219" y="159"/>
                  <a:pt x="219" y="129"/>
                </a:cubicBezTo>
                <a:cubicBezTo>
                  <a:pt x="219" y="102"/>
                  <a:pt x="209" y="78"/>
                  <a:pt x="194" y="59"/>
                </a:cubicBezTo>
                <a:cubicBezTo>
                  <a:pt x="178" y="75"/>
                  <a:pt x="178" y="75"/>
                  <a:pt x="178" y="75"/>
                </a:cubicBezTo>
                <a:cubicBezTo>
                  <a:pt x="189" y="90"/>
                  <a:pt x="196" y="108"/>
                  <a:pt x="196" y="129"/>
                </a:cubicBezTo>
                <a:cubicBezTo>
                  <a:pt x="196" y="153"/>
                  <a:pt x="186" y="175"/>
                  <a:pt x="171" y="190"/>
                </a:cubicBezTo>
                <a:cubicBezTo>
                  <a:pt x="155" y="206"/>
                  <a:pt x="133" y="216"/>
                  <a:pt x="109" y="216"/>
                </a:cubicBezTo>
                <a:cubicBezTo>
                  <a:pt x="85" y="216"/>
                  <a:pt x="63" y="206"/>
                  <a:pt x="48" y="190"/>
                </a:cubicBezTo>
                <a:cubicBezTo>
                  <a:pt x="32" y="175"/>
                  <a:pt x="22" y="153"/>
                  <a:pt x="22" y="129"/>
                </a:cubicBezTo>
                <a:cubicBezTo>
                  <a:pt x="22" y="105"/>
                  <a:pt x="32" y="83"/>
                  <a:pt x="48" y="67"/>
                </a:cubicBezTo>
                <a:cubicBezTo>
                  <a:pt x="63" y="51"/>
                  <a:pt x="85" y="42"/>
                  <a:pt x="109" y="42"/>
                </a:cubicBezTo>
                <a:cubicBezTo>
                  <a:pt x="132" y="42"/>
                  <a:pt x="152" y="50"/>
                  <a:pt x="167" y="64"/>
                </a:cubicBezTo>
                <a:cubicBezTo>
                  <a:pt x="153" y="78"/>
                  <a:pt x="153" y="78"/>
                  <a:pt x="153" y="78"/>
                </a:cubicBezTo>
                <a:cubicBezTo>
                  <a:pt x="142" y="67"/>
                  <a:pt x="126" y="61"/>
                  <a:pt x="109" y="61"/>
                </a:cubicBezTo>
                <a:cubicBezTo>
                  <a:pt x="91" y="61"/>
                  <a:pt x="74" y="69"/>
                  <a:pt x="61" y="81"/>
                </a:cubicBezTo>
                <a:cubicBezTo>
                  <a:pt x="49" y="93"/>
                  <a:pt x="42" y="110"/>
                  <a:pt x="42" y="129"/>
                </a:cubicBezTo>
                <a:cubicBezTo>
                  <a:pt x="42" y="147"/>
                  <a:pt x="49" y="164"/>
                  <a:pt x="61" y="177"/>
                </a:cubicBezTo>
                <a:cubicBezTo>
                  <a:pt x="74" y="189"/>
                  <a:pt x="91" y="196"/>
                  <a:pt x="109" y="196"/>
                </a:cubicBezTo>
                <a:cubicBezTo>
                  <a:pt x="128" y="196"/>
                  <a:pt x="145" y="189"/>
                  <a:pt x="157" y="177"/>
                </a:cubicBezTo>
                <a:cubicBezTo>
                  <a:pt x="169" y="164"/>
                  <a:pt x="177" y="147"/>
                  <a:pt x="177" y="129"/>
                </a:cubicBezTo>
                <a:cubicBezTo>
                  <a:pt x="177" y="114"/>
                  <a:pt x="172" y="100"/>
                  <a:pt x="164" y="89"/>
                </a:cubicBezTo>
                <a:cubicBezTo>
                  <a:pt x="147" y="105"/>
                  <a:pt x="147" y="105"/>
                  <a:pt x="147" y="105"/>
                </a:cubicBezTo>
                <a:cubicBezTo>
                  <a:pt x="152" y="112"/>
                  <a:pt x="154" y="120"/>
                  <a:pt x="154" y="129"/>
                </a:cubicBezTo>
                <a:cubicBezTo>
                  <a:pt x="154" y="141"/>
                  <a:pt x="149" y="152"/>
                  <a:pt x="141" y="161"/>
                </a:cubicBezTo>
                <a:cubicBezTo>
                  <a:pt x="133" y="169"/>
                  <a:pt x="122" y="174"/>
                  <a:pt x="109" y="174"/>
                </a:cubicBezTo>
                <a:cubicBezTo>
                  <a:pt x="97" y="174"/>
                  <a:pt x="85" y="169"/>
                  <a:pt x="77" y="161"/>
                </a:cubicBezTo>
                <a:cubicBezTo>
                  <a:pt x="69" y="152"/>
                  <a:pt x="64" y="141"/>
                  <a:pt x="64" y="129"/>
                </a:cubicBezTo>
                <a:cubicBezTo>
                  <a:pt x="64" y="116"/>
                  <a:pt x="69" y="105"/>
                  <a:pt x="77" y="97"/>
                </a:cubicBezTo>
                <a:cubicBezTo>
                  <a:pt x="85" y="89"/>
                  <a:pt x="97" y="84"/>
                  <a:pt x="109" y="84"/>
                </a:cubicBezTo>
                <a:cubicBezTo>
                  <a:pt x="120" y="84"/>
                  <a:pt x="130" y="87"/>
                  <a:pt x="138" y="94"/>
                </a:cubicBezTo>
                <a:cubicBezTo>
                  <a:pt x="123" y="108"/>
                  <a:pt x="123" y="108"/>
                  <a:pt x="123" y="108"/>
                </a:cubicBezTo>
                <a:cubicBezTo>
                  <a:pt x="119" y="105"/>
                  <a:pt x="114" y="104"/>
                  <a:pt x="109" y="104"/>
                </a:cubicBezTo>
                <a:cubicBezTo>
                  <a:pt x="95" y="104"/>
                  <a:pt x="84" y="115"/>
                  <a:pt x="84" y="129"/>
                </a:cubicBezTo>
                <a:cubicBezTo>
                  <a:pt x="84" y="143"/>
                  <a:pt x="95" y="154"/>
                  <a:pt x="109" y="15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693212"/>
            <a:endParaRPr lang="en-GB" dirty="0">
              <a:solidFill>
                <a:srgbClr val="222223"/>
              </a:solidFill>
            </a:endParaRPr>
          </a:p>
        </p:txBody>
      </p:sp>
      <p:grpSp>
        <p:nvGrpSpPr>
          <p:cNvPr id="41" name="Group 59"/>
          <p:cNvGrpSpPr>
            <a:grpSpLocks noChangeAspect="1"/>
          </p:cNvGrpSpPr>
          <p:nvPr/>
        </p:nvGrpSpPr>
        <p:grpSpPr>
          <a:xfrm>
            <a:off x="7728326" y="1501471"/>
            <a:ext cx="464450" cy="318839"/>
            <a:chOff x="6684963" y="3937000"/>
            <a:chExt cx="1174750" cy="806450"/>
          </a:xfrm>
          <a:solidFill>
            <a:schemeClr val="bg1"/>
          </a:solidFill>
        </p:grpSpPr>
        <p:sp>
          <p:nvSpPr>
            <p:cNvPr id="42" name="Freeform 90"/>
            <p:cNvSpPr>
              <a:spLocks/>
            </p:cNvSpPr>
            <p:nvPr/>
          </p:nvSpPr>
          <p:spPr bwMode="auto">
            <a:xfrm>
              <a:off x="7450138" y="3937000"/>
              <a:ext cx="409575" cy="712788"/>
            </a:xfrm>
            <a:custGeom>
              <a:avLst/>
              <a:gdLst/>
              <a:ahLst/>
              <a:cxnLst>
                <a:cxn ang="0">
                  <a:pos x="66" y="76"/>
                </a:cxn>
                <a:cxn ang="0">
                  <a:pos x="53" y="70"/>
                </a:cxn>
                <a:cxn ang="0">
                  <a:pos x="65" y="63"/>
                </a:cxn>
                <a:cxn ang="0">
                  <a:pos x="82" y="34"/>
                </a:cxn>
                <a:cxn ang="0">
                  <a:pos x="44" y="0"/>
                </a:cxn>
                <a:cxn ang="0">
                  <a:pos x="7" y="34"/>
                </a:cxn>
                <a:cxn ang="0">
                  <a:pos x="24" y="63"/>
                </a:cxn>
                <a:cxn ang="0">
                  <a:pos x="36" y="70"/>
                </a:cxn>
                <a:cxn ang="0">
                  <a:pos x="23" y="76"/>
                </a:cxn>
                <a:cxn ang="0">
                  <a:pos x="17" y="78"/>
                </a:cxn>
                <a:cxn ang="0">
                  <a:pos x="11" y="82"/>
                </a:cxn>
                <a:cxn ang="0">
                  <a:pos x="5" y="86"/>
                </a:cxn>
                <a:cxn ang="0">
                  <a:pos x="0" y="92"/>
                </a:cxn>
                <a:cxn ang="0">
                  <a:pos x="32" y="165"/>
                </a:cxn>
                <a:cxn ang="0">
                  <a:pos x="31" y="181"/>
                </a:cxn>
                <a:cxn ang="0">
                  <a:pos x="31" y="183"/>
                </a:cxn>
                <a:cxn ang="0">
                  <a:pos x="30" y="184"/>
                </a:cxn>
                <a:cxn ang="0">
                  <a:pos x="27" y="188"/>
                </a:cxn>
                <a:cxn ang="0">
                  <a:pos x="44" y="190"/>
                </a:cxn>
                <a:cxn ang="0">
                  <a:pos x="108" y="159"/>
                </a:cxn>
                <a:cxn ang="0">
                  <a:pos x="109" y="146"/>
                </a:cxn>
                <a:cxn ang="0">
                  <a:pos x="66" y="76"/>
                </a:cxn>
              </a:cxnLst>
              <a:rect l="0" t="0" r="r" b="b"/>
              <a:pathLst>
                <a:path w="109" h="190">
                  <a:moveTo>
                    <a:pt x="66" y="76"/>
                  </a:moveTo>
                  <a:cubicBezTo>
                    <a:pt x="53" y="70"/>
                    <a:pt x="53" y="70"/>
                    <a:pt x="53" y="70"/>
                  </a:cubicBezTo>
                  <a:cubicBezTo>
                    <a:pt x="65" y="63"/>
                    <a:pt x="65" y="63"/>
                    <a:pt x="65" y="63"/>
                  </a:cubicBezTo>
                  <a:cubicBezTo>
                    <a:pt x="75" y="57"/>
                    <a:pt x="82" y="46"/>
                    <a:pt x="82" y="34"/>
                  </a:cubicBezTo>
                  <a:cubicBezTo>
                    <a:pt x="82" y="16"/>
                    <a:pt x="65" y="0"/>
                    <a:pt x="44" y="0"/>
                  </a:cubicBezTo>
                  <a:cubicBezTo>
                    <a:pt x="23" y="0"/>
                    <a:pt x="7" y="16"/>
                    <a:pt x="7" y="34"/>
                  </a:cubicBezTo>
                  <a:cubicBezTo>
                    <a:pt x="7" y="46"/>
                    <a:pt x="13" y="57"/>
                    <a:pt x="24" y="63"/>
                  </a:cubicBezTo>
                  <a:cubicBezTo>
                    <a:pt x="36" y="70"/>
                    <a:pt x="36" y="70"/>
                    <a:pt x="36" y="70"/>
                  </a:cubicBezTo>
                  <a:cubicBezTo>
                    <a:pt x="23" y="76"/>
                    <a:pt x="23" y="76"/>
                    <a:pt x="23" y="76"/>
                  </a:cubicBezTo>
                  <a:cubicBezTo>
                    <a:pt x="21" y="76"/>
                    <a:pt x="19" y="77"/>
                    <a:pt x="17" y="78"/>
                  </a:cubicBezTo>
                  <a:cubicBezTo>
                    <a:pt x="15" y="79"/>
                    <a:pt x="13" y="81"/>
                    <a:pt x="11" y="82"/>
                  </a:cubicBezTo>
                  <a:cubicBezTo>
                    <a:pt x="9" y="83"/>
                    <a:pt x="7" y="85"/>
                    <a:pt x="5" y="86"/>
                  </a:cubicBezTo>
                  <a:cubicBezTo>
                    <a:pt x="3" y="88"/>
                    <a:pt x="2" y="90"/>
                    <a:pt x="0" y="92"/>
                  </a:cubicBezTo>
                  <a:cubicBezTo>
                    <a:pt x="20" y="109"/>
                    <a:pt x="32" y="136"/>
                    <a:pt x="32" y="165"/>
                  </a:cubicBezTo>
                  <a:cubicBezTo>
                    <a:pt x="32" y="171"/>
                    <a:pt x="32" y="176"/>
                    <a:pt x="31" y="181"/>
                  </a:cubicBezTo>
                  <a:cubicBezTo>
                    <a:pt x="31" y="183"/>
                    <a:pt x="31" y="183"/>
                    <a:pt x="31" y="183"/>
                  </a:cubicBezTo>
                  <a:cubicBezTo>
                    <a:pt x="30" y="184"/>
                    <a:pt x="30" y="184"/>
                    <a:pt x="30" y="184"/>
                  </a:cubicBezTo>
                  <a:cubicBezTo>
                    <a:pt x="29" y="185"/>
                    <a:pt x="28" y="187"/>
                    <a:pt x="27" y="188"/>
                  </a:cubicBezTo>
                  <a:cubicBezTo>
                    <a:pt x="32" y="189"/>
                    <a:pt x="38" y="190"/>
                    <a:pt x="44" y="190"/>
                  </a:cubicBezTo>
                  <a:cubicBezTo>
                    <a:pt x="69" y="190"/>
                    <a:pt x="92" y="178"/>
                    <a:pt x="108" y="159"/>
                  </a:cubicBezTo>
                  <a:cubicBezTo>
                    <a:pt x="109" y="155"/>
                    <a:pt x="109" y="150"/>
                    <a:pt x="109" y="146"/>
                  </a:cubicBezTo>
                  <a:cubicBezTo>
                    <a:pt x="109" y="113"/>
                    <a:pt x="91" y="86"/>
                    <a:pt x="66" y="7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3212"/>
              <a:endParaRPr lang="en-GB" dirty="0">
                <a:solidFill>
                  <a:srgbClr val="222223"/>
                </a:solidFill>
              </a:endParaRPr>
            </a:p>
          </p:txBody>
        </p:sp>
        <p:sp>
          <p:nvSpPr>
            <p:cNvPr id="43" name="Freeform 91"/>
            <p:cNvSpPr>
              <a:spLocks/>
            </p:cNvSpPr>
            <p:nvPr/>
          </p:nvSpPr>
          <p:spPr bwMode="auto">
            <a:xfrm>
              <a:off x="6684963" y="3937000"/>
              <a:ext cx="409575" cy="712788"/>
            </a:xfrm>
            <a:custGeom>
              <a:avLst/>
              <a:gdLst/>
              <a:ahLst/>
              <a:cxnLst>
                <a:cxn ang="0">
                  <a:pos x="78" y="183"/>
                </a:cxn>
                <a:cxn ang="0">
                  <a:pos x="78" y="181"/>
                </a:cxn>
                <a:cxn ang="0">
                  <a:pos x="76" y="165"/>
                </a:cxn>
                <a:cxn ang="0">
                  <a:pos x="108" y="93"/>
                </a:cxn>
                <a:cxn ang="0">
                  <a:pos x="109" y="92"/>
                </a:cxn>
                <a:cxn ang="0">
                  <a:pos x="86" y="76"/>
                </a:cxn>
                <a:cxn ang="0">
                  <a:pos x="73" y="70"/>
                </a:cxn>
                <a:cxn ang="0">
                  <a:pos x="85" y="63"/>
                </a:cxn>
                <a:cxn ang="0">
                  <a:pos x="102" y="34"/>
                </a:cxn>
                <a:cxn ang="0">
                  <a:pos x="64" y="0"/>
                </a:cxn>
                <a:cxn ang="0">
                  <a:pos x="27" y="34"/>
                </a:cxn>
                <a:cxn ang="0">
                  <a:pos x="44" y="63"/>
                </a:cxn>
                <a:cxn ang="0">
                  <a:pos x="56" y="70"/>
                </a:cxn>
                <a:cxn ang="0">
                  <a:pos x="43" y="76"/>
                </a:cxn>
                <a:cxn ang="0">
                  <a:pos x="37" y="78"/>
                </a:cxn>
                <a:cxn ang="0">
                  <a:pos x="31" y="82"/>
                </a:cxn>
                <a:cxn ang="0">
                  <a:pos x="26" y="86"/>
                </a:cxn>
                <a:cxn ang="0">
                  <a:pos x="0" y="146"/>
                </a:cxn>
                <a:cxn ang="0">
                  <a:pos x="1" y="159"/>
                </a:cxn>
                <a:cxn ang="0">
                  <a:pos x="10" y="169"/>
                </a:cxn>
                <a:cxn ang="0">
                  <a:pos x="16" y="173"/>
                </a:cxn>
                <a:cxn ang="0">
                  <a:pos x="22" y="178"/>
                </a:cxn>
                <a:cxn ang="0">
                  <a:pos x="64" y="190"/>
                </a:cxn>
                <a:cxn ang="0">
                  <a:pos x="82" y="188"/>
                </a:cxn>
                <a:cxn ang="0">
                  <a:pos x="79" y="184"/>
                </a:cxn>
                <a:cxn ang="0">
                  <a:pos x="78" y="183"/>
                </a:cxn>
              </a:cxnLst>
              <a:rect l="0" t="0" r="r" b="b"/>
              <a:pathLst>
                <a:path w="109" h="190">
                  <a:moveTo>
                    <a:pt x="78" y="183"/>
                  </a:moveTo>
                  <a:cubicBezTo>
                    <a:pt x="78" y="181"/>
                    <a:pt x="78" y="181"/>
                    <a:pt x="78" y="181"/>
                  </a:cubicBezTo>
                  <a:cubicBezTo>
                    <a:pt x="77" y="176"/>
                    <a:pt x="76" y="170"/>
                    <a:pt x="76" y="165"/>
                  </a:cubicBezTo>
                  <a:cubicBezTo>
                    <a:pt x="76" y="137"/>
                    <a:pt x="88" y="110"/>
                    <a:pt x="108" y="93"/>
                  </a:cubicBezTo>
                  <a:cubicBezTo>
                    <a:pt x="108" y="92"/>
                    <a:pt x="109" y="92"/>
                    <a:pt x="109" y="92"/>
                  </a:cubicBezTo>
                  <a:cubicBezTo>
                    <a:pt x="102" y="85"/>
                    <a:pt x="95" y="79"/>
                    <a:pt x="86" y="76"/>
                  </a:cubicBezTo>
                  <a:cubicBezTo>
                    <a:pt x="73" y="70"/>
                    <a:pt x="73" y="70"/>
                    <a:pt x="73" y="70"/>
                  </a:cubicBezTo>
                  <a:cubicBezTo>
                    <a:pt x="85" y="63"/>
                    <a:pt x="85" y="63"/>
                    <a:pt x="85" y="63"/>
                  </a:cubicBezTo>
                  <a:cubicBezTo>
                    <a:pt x="95" y="57"/>
                    <a:pt x="102" y="46"/>
                    <a:pt x="102" y="34"/>
                  </a:cubicBezTo>
                  <a:cubicBezTo>
                    <a:pt x="102" y="16"/>
                    <a:pt x="86" y="0"/>
                    <a:pt x="64" y="0"/>
                  </a:cubicBezTo>
                  <a:cubicBezTo>
                    <a:pt x="43" y="0"/>
                    <a:pt x="27" y="16"/>
                    <a:pt x="27" y="34"/>
                  </a:cubicBezTo>
                  <a:cubicBezTo>
                    <a:pt x="27" y="46"/>
                    <a:pt x="33" y="57"/>
                    <a:pt x="44" y="63"/>
                  </a:cubicBezTo>
                  <a:cubicBezTo>
                    <a:pt x="56" y="70"/>
                    <a:pt x="56" y="70"/>
                    <a:pt x="56" y="70"/>
                  </a:cubicBezTo>
                  <a:cubicBezTo>
                    <a:pt x="43" y="76"/>
                    <a:pt x="43" y="76"/>
                    <a:pt x="43" y="76"/>
                  </a:cubicBezTo>
                  <a:cubicBezTo>
                    <a:pt x="41" y="76"/>
                    <a:pt x="39" y="77"/>
                    <a:pt x="37" y="78"/>
                  </a:cubicBezTo>
                  <a:cubicBezTo>
                    <a:pt x="35" y="79"/>
                    <a:pt x="33" y="81"/>
                    <a:pt x="31" y="82"/>
                  </a:cubicBezTo>
                  <a:cubicBezTo>
                    <a:pt x="29" y="83"/>
                    <a:pt x="27" y="85"/>
                    <a:pt x="26" y="86"/>
                  </a:cubicBezTo>
                  <a:cubicBezTo>
                    <a:pt x="10" y="100"/>
                    <a:pt x="0" y="121"/>
                    <a:pt x="0" y="146"/>
                  </a:cubicBezTo>
                  <a:cubicBezTo>
                    <a:pt x="0" y="150"/>
                    <a:pt x="0" y="155"/>
                    <a:pt x="1" y="159"/>
                  </a:cubicBezTo>
                  <a:cubicBezTo>
                    <a:pt x="4" y="162"/>
                    <a:pt x="7" y="166"/>
                    <a:pt x="10" y="169"/>
                  </a:cubicBezTo>
                  <a:cubicBezTo>
                    <a:pt x="12" y="170"/>
                    <a:pt x="14" y="172"/>
                    <a:pt x="16" y="173"/>
                  </a:cubicBezTo>
                  <a:cubicBezTo>
                    <a:pt x="18" y="175"/>
                    <a:pt x="20" y="176"/>
                    <a:pt x="22" y="178"/>
                  </a:cubicBezTo>
                  <a:cubicBezTo>
                    <a:pt x="34" y="185"/>
                    <a:pt x="49" y="190"/>
                    <a:pt x="64" y="190"/>
                  </a:cubicBezTo>
                  <a:cubicBezTo>
                    <a:pt x="71" y="190"/>
                    <a:pt x="76" y="189"/>
                    <a:pt x="82" y="188"/>
                  </a:cubicBezTo>
                  <a:cubicBezTo>
                    <a:pt x="81" y="187"/>
                    <a:pt x="80" y="185"/>
                    <a:pt x="79" y="184"/>
                  </a:cubicBezTo>
                  <a:lnTo>
                    <a:pt x="78"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3212"/>
              <a:endParaRPr lang="en-GB" dirty="0">
                <a:solidFill>
                  <a:srgbClr val="222223"/>
                </a:solidFill>
              </a:endParaRPr>
            </a:p>
          </p:txBody>
        </p:sp>
        <p:sp>
          <p:nvSpPr>
            <p:cNvPr id="44" name="Freeform 92"/>
            <p:cNvSpPr>
              <a:spLocks/>
            </p:cNvSpPr>
            <p:nvPr/>
          </p:nvSpPr>
          <p:spPr bwMode="auto">
            <a:xfrm>
              <a:off x="6996113" y="3937000"/>
              <a:ext cx="552450" cy="806450"/>
            </a:xfrm>
            <a:custGeom>
              <a:avLst/>
              <a:gdLst/>
              <a:ahLst/>
              <a:cxnLst>
                <a:cxn ang="0">
                  <a:pos x="98" y="86"/>
                </a:cxn>
                <a:cxn ang="0">
                  <a:pos x="83" y="79"/>
                </a:cxn>
                <a:cxn ang="0">
                  <a:pos x="97" y="71"/>
                </a:cxn>
                <a:cxn ang="0">
                  <a:pos x="116" y="39"/>
                </a:cxn>
                <a:cxn ang="0">
                  <a:pos x="73" y="0"/>
                </a:cxn>
                <a:cxn ang="0">
                  <a:pos x="31" y="39"/>
                </a:cxn>
                <a:cxn ang="0">
                  <a:pos x="50" y="71"/>
                </a:cxn>
                <a:cxn ang="0">
                  <a:pos x="64" y="79"/>
                </a:cxn>
                <a:cxn ang="0">
                  <a:pos x="49" y="86"/>
                </a:cxn>
                <a:cxn ang="0">
                  <a:pos x="43" y="89"/>
                </a:cxn>
                <a:cxn ang="0">
                  <a:pos x="36" y="93"/>
                </a:cxn>
                <a:cxn ang="0">
                  <a:pos x="29" y="98"/>
                </a:cxn>
                <a:cxn ang="0">
                  <a:pos x="0" y="165"/>
                </a:cxn>
                <a:cxn ang="0">
                  <a:pos x="1" y="180"/>
                </a:cxn>
                <a:cxn ang="0">
                  <a:pos x="12" y="191"/>
                </a:cxn>
                <a:cxn ang="0">
                  <a:pos x="18" y="196"/>
                </a:cxn>
                <a:cxn ang="0">
                  <a:pos x="25" y="201"/>
                </a:cxn>
                <a:cxn ang="0">
                  <a:pos x="73" y="215"/>
                </a:cxn>
                <a:cxn ang="0">
                  <a:pos x="146" y="180"/>
                </a:cxn>
                <a:cxn ang="0">
                  <a:pos x="147" y="165"/>
                </a:cxn>
                <a:cxn ang="0">
                  <a:pos x="98" y="86"/>
                </a:cxn>
              </a:cxnLst>
              <a:rect l="0" t="0" r="r" b="b"/>
              <a:pathLst>
                <a:path w="147" h="215">
                  <a:moveTo>
                    <a:pt x="98" y="86"/>
                  </a:moveTo>
                  <a:cubicBezTo>
                    <a:pt x="83" y="79"/>
                    <a:pt x="83" y="79"/>
                    <a:pt x="83" y="79"/>
                  </a:cubicBezTo>
                  <a:cubicBezTo>
                    <a:pt x="97" y="71"/>
                    <a:pt x="97" y="71"/>
                    <a:pt x="97" y="71"/>
                  </a:cubicBezTo>
                  <a:cubicBezTo>
                    <a:pt x="109" y="64"/>
                    <a:pt x="116" y="52"/>
                    <a:pt x="116" y="39"/>
                  </a:cubicBezTo>
                  <a:cubicBezTo>
                    <a:pt x="116" y="18"/>
                    <a:pt x="97" y="0"/>
                    <a:pt x="73" y="0"/>
                  </a:cubicBezTo>
                  <a:cubicBezTo>
                    <a:pt x="49" y="0"/>
                    <a:pt x="31" y="18"/>
                    <a:pt x="31" y="39"/>
                  </a:cubicBezTo>
                  <a:cubicBezTo>
                    <a:pt x="31" y="52"/>
                    <a:pt x="38" y="64"/>
                    <a:pt x="50" y="71"/>
                  </a:cubicBezTo>
                  <a:cubicBezTo>
                    <a:pt x="64" y="79"/>
                    <a:pt x="64" y="79"/>
                    <a:pt x="64" y="79"/>
                  </a:cubicBezTo>
                  <a:cubicBezTo>
                    <a:pt x="49" y="86"/>
                    <a:pt x="49" y="86"/>
                    <a:pt x="49" y="86"/>
                  </a:cubicBezTo>
                  <a:cubicBezTo>
                    <a:pt x="47" y="86"/>
                    <a:pt x="45" y="87"/>
                    <a:pt x="43" y="89"/>
                  </a:cubicBezTo>
                  <a:cubicBezTo>
                    <a:pt x="40" y="90"/>
                    <a:pt x="38" y="91"/>
                    <a:pt x="36" y="93"/>
                  </a:cubicBezTo>
                  <a:cubicBezTo>
                    <a:pt x="34" y="94"/>
                    <a:pt x="31" y="96"/>
                    <a:pt x="29" y="98"/>
                  </a:cubicBezTo>
                  <a:cubicBezTo>
                    <a:pt x="12" y="113"/>
                    <a:pt x="0" y="138"/>
                    <a:pt x="0" y="165"/>
                  </a:cubicBezTo>
                  <a:cubicBezTo>
                    <a:pt x="0" y="170"/>
                    <a:pt x="0" y="175"/>
                    <a:pt x="1" y="180"/>
                  </a:cubicBezTo>
                  <a:cubicBezTo>
                    <a:pt x="4" y="184"/>
                    <a:pt x="8" y="188"/>
                    <a:pt x="12" y="191"/>
                  </a:cubicBezTo>
                  <a:cubicBezTo>
                    <a:pt x="14" y="193"/>
                    <a:pt x="16" y="195"/>
                    <a:pt x="18" y="196"/>
                  </a:cubicBezTo>
                  <a:cubicBezTo>
                    <a:pt x="21" y="198"/>
                    <a:pt x="23" y="200"/>
                    <a:pt x="25" y="201"/>
                  </a:cubicBezTo>
                  <a:cubicBezTo>
                    <a:pt x="39" y="210"/>
                    <a:pt x="56" y="215"/>
                    <a:pt x="73" y="215"/>
                  </a:cubicBezTo>
                  <a:cubicBezTo>
                    <a:pt x="102" y="215"/>
                    <a:pt x="128" y="202"/>
                    <a:pt x="146" y="180"/>
                  </a:cubicBezTo>
                  <a:cubicBezTo>
                    <a:pt x="146" y="175"/>
                    <a:pt x="147" y="170"/>
                    <a:pt x="147" y="165"/>
                  </a:cubicBezTo>
                  <a:cubicBezTo>
                    <a:pt x="147" y="128"/>
                    <a:pt x="126" y="97"/>
                    <a:pt x="98" y="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3212"/>
              <a:endParaRPr lang="en-GB" dirty="0">
                <a:solidFill>
                  <a:srgbClr val="222223"/>
                </a:solidFill>
              </a:endParaRPr>
            </a:p>
          </p:txBody>
        </p:sp>
      </p:grpSp>
      <p:grpSp>
        <p:nvGrpSpPr>
          <p:cNvPr id="45" name="Group 398"/>
          <p:cNvGrpSpPr>
            <a:grpSpLocks/>
          </p:cNvGrpSpPr>
          <p:nvPr/>
        </p:nvGrpSpPr>
        <p:grpSpPr bwMode="auto">
          <a:xfrm rot="2700000">
            <a:off x="3233995" y="1467656"/>
            <a:ext cx="385211" cy="386470"/>
            <a:chOff x="3453" y="3128"/>
            <a:chExt cx="306" cy="307"/>
          </a:xfrm>
          <a:solidFill>
            <a:schemeClr val="bg1"/>
          </a:solidFill>
        </p:grpSpPr>
        <p:sp>
          <p:nvSpPr>
            <p:cNvPr id="46" name="Freeform 400"/>
            <p:cNvSpPr>
              <a:spLocks noChangeArrowheads="1"/>
            </p:cNvSpPr>
            <p:nvPr/>
          </p:nvSpPr>
          <p:spPr bwMode="auto">
            <a:xfrm>
              <a:off x="3453" y="3128"/>
              <a:ext cx="147" cy="190"/>
            </a:xfrm>
            <a:custGeom>
              <a:avLst/>
              <a:gdLst>
                <a:gd name="T0" fmla="*/ 0 w 1630"/>
                <a:gd name="T1" fmla="*/ 0 h 2107"/>
                <a:gd name="T2" fmla="*/ 0 w 1630"/>
                <a:gd name="T3" fmla="*/ 0 h 2107"/>
                <a:gd name="T4" fmla="*/ 0 w 1630"/>
                <a:gd name="T5" fmla="*/ 0 h 2107"/>
                <a:gd name="T6" fmla="*/ 0 w 1630"/>
                <a:gd name="T7" fmla="*/ 0 h 2107"/>
                <a:gd name="T8" fmla="*/ 0 w 1630"/>
                <a:gd name="T9" fmla="*/ 0 h 2107"/>
                <a:gd name="T10" fmla="*/ 0 w 1630"/>
                <a:gd name="T11" fmla="*/ 0 h 2107"/>
                <a:gd name="T12" fmla="*/ 0 w 1630"/>
                <a:gd name="T13" fmla="*/ 0 h 2107"/>
                <a:gd name="T14" fmla="*/ 0 w 1630"/>
                <a:gd name="T15" fmla="*/ 0 h 2107"/>
                <a:gd name="T16" fmla="*/ 0 w 1630"/>
                <a:gd name="T17" fmla="*/ 0 h 2107"/>
                <a:gd name="T18" fmla="*/ 0 w 1630"/>
                <a:gd name="T19" fmla="*/ 0 h 2107"/>
                <a:gd name="T20" fmla="*/ 0 w 1630"/>
                <a:gd name="T21" fmla="*/ 0 h 2107"/>
                <a:gd name="T22" fmla="*/ 0 w 1630"/>
                <a:gd name="T23" fmla="*/ 0 h 2107"/>
                <a:gd name="T24" fmla="*/ 0 w 1630"/>
                <a:gd name="T25" fmla="*/ 0 h 2107"/>
                <a:gd name="T26" fmla="*/ 0 w 1630"/>
                <a:gd name="T27" fmla="*/ 0 h 2107"/>
                <a:gd name="T28" fmla="*/ 0 w 1630"/>
                <a:gd name="T29" fmla="*/ 0 h 2107"/>
                <a:gd name="T30" fmla="*/ 0 w 1630"/>
                <a:gd name="T31" fmla="*/ 0 h 2107"/>
                <a:gd name="T32" fmla="*/ 0 w 1630"/>
                <a:gd name="T33" fmla="*/ 0 h 2107"/>
                <a:gd name="T34" fmla="*/ 0 w 1630"/>
                <a:gd name="T35" fmla="*/ 0 h 2107"/>
                <a:gd name="T36" fmla="*/ 0 w 1630"/>
                <a:gd name="T37" fmla="*/ 0 h 2107"/>
                <a:gd name="T38" fmla="*/ 0 w 1630"/>
                <a:gd name="T39" fmla="*/ 0 h 2107"/>
                <a:gd name="T40" fmla="*/ 0 w 1630"/>
                <a:gd name="T41" fmla="*/ 0 h 2107"/>
                <a:gd name="T42" fmla="*/ 0 w 1630"/>
                <a:gd name="T43" fmla="*/ 0 h 2107"/>
                <a:gd name="T44" fmla="*/ 0 w 1630"/>
                <a:gd name="T45" fmla="*/ 0 h 2107"/>
                <a:gd name="T46" fmla="*/ 0 w 1630"/>
                <a:gd name="T47" fmla="*/ 0 h 2107"/>
                <a:gd name="T48" fmla="*/ 0 w 1630"/>
                <a:gd name="T49" fmla="*/ 0 h 2107"/>
                <a:gd name="T50" fmla="*/ 0 w 1630"/>
                <a:gd name="T51" fmla="*/ 0 h 2107"/>
                <a:gd name="T52" fmla="*/ 0 w 1630"/>
                <a:gd name="T53" fmla="*/ 0 h 2107"/>
                <a:gd name="T54" fmla="*/ 0 w 1630"/>
                <a:gd name="T55" fmla="*/ 0 h 2107"/>
                <a:gd name="T56" fmla="*/ 0 w 1630"/>
                <a:gd name="T57" fmla="*/ 0 h 2107"/>
                <a:gd name="T58" fmla="*/ 0 w 1630"/>
                <a:gd name="T59" fmla="*/ 0 h 2107"/>
                <a:gd name="T60" fmla="*/ 0 w 1630"/>
                <a:gd name="T61" fmla="*/ 0 h 2107"/>
                <a:gd name="T62" fmla="*/ 0 w 1630"/>
                <a:gd name="T63" fmla="*/ 0 h 2107"/>
                <a:gd name="T64" fmla="*/ 0 w 1630"/>
                <a:gd name="T65" fmla="*/ 0 h 2107"/>
                <a:gd name="T66" fmla="*/ 0 w 1630"/>
                <a:gd name="T67" fmla="*/ 0 h 2107"/>
                <a:gd name="T68" fmla="*/ 0 w 1630"/>
                <a:gd name="T69" fmla="*/ 0 h 2107"/>
                <a:gd name="T70" fmla="*/ 0 w 1630"/>
                <a:gd name="T71" fmla="*/ 0 h 2107"/>
                <a:gd name="T72" fmla="*/ 0 w 1630"/>
                <a:gd name="T73" fmla="*/ 0 h 2107"/>
                <a:gd name="T74" fmla="*/ 0 w 1630"/>
                <a:gd name="T75" fmla="*/ 0 h 2107"/>
                <a:gd name="T76" fmla="*/ 0 w 1630"/>
                <a:gd name="T77" fmla="*/ 0 h 2107"/>
                <a:gd name="T78" fmla="*/ 0 w 1630"/>
                <a:gd name="T79" fmla="*/ 0 h 2107"/>
                <a:gd name="T80" fmla="*/ 0 w 1630"/>
                <a:gd name="T81" fmla="*/ 0 h 2107"/>
                <a:gd name="T82" fmla="*/ 0 w 1630"/>
                <a:gd name="T83" fmla="*/ 0 h 2107"/>
                <a:gd name="T84" fmla="*/ 0 w 1630"/>
                <a:gd name="T85" fmla="*/ 0 h 2107"/>
                <a:gd name="T86" fmla="*/ 0 w 1630"/>
                <a:gd name="T87" fmla="*/ 0 h 2107"/>
                <a:gd name="T88" fmla="*/ 0 w 1630"/>
                <a:gd name="T89" fmla="*/ 0 h 2107"/>
                <a:gd name="T90" fmla="*/ 0 w 1630"/>
                <a:gd name="T91" fmla="*/ 0 h 2107"/>
                <a:gd name="T92" fmla="*/ 0 w 1630"/>
                <a:gd name="T93" fmla="*/ 0 h 2107"/>
                <a:gd name="T94" fmla="*/ 0 w 1630"/>
                <a:gd name="T95" fmla="*/ 0 h 2107"/>
                <a:gd name="T96" fmla="*/ 0 w 1630"/>
                <a:gd name="T97" fmla="*/ 0 h 2107"/>
                <a:gd name="T98" fmla="*/ 0 w 1630"/>
                <a:gd name="T99" fmla="*/ 0 h 2107"/>
                <a:gd name="T100" fmla="*/ 0 w 1630"/>
                <a:gd name="T101" fmla="*/ 0 h 2107"/>
                <a:gd name="T102" fmla="*/ 0 w 1630"/>
                <a:gd name="T103" fmla="*/ 0 h 2107"/>
                <a:gd name="T104" fmla="*/ 0 w 1630"/>
                <a:gd name="T105" fmla="*/ 0 h 2107"/>
                <a:gd name="T106" fmla="*/ 0 w 1630"/>
                <a:gd name="T107" fmla="*/ 0 h 2107"/>
                <a:gd name="T108" fmla="*/ 0 w 1630"/>
                <a:gd name="T109" fmla="*/ 0 h 2107"/>
                <a:gd name="T110" fmla="*/ 0 w 1630"/>
                <a:gd name="T111" fmla="*/ 0 h 2107"/>
                <a:gd name="T112" fmla="*/ 0 w 1630"/>
                <a:gd name="T113" fmla="*/ 0 h 2107"/>
                <a:gd name="T114" fmla="*/ 0 w 1630"/>
                <a:gd name="T115" fmla="*/ 0 h 21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0"/>
                <a:gd name="T175" fmla="*/ 0 h 2107"/>
                <a:gd name="T176" fmla="*/ 1630 w 1630"/>
                <a:gd name="T177" fmla="*/ 2107 h 21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0" h="2107">
                  <a:moveTo>
                    <a:pt x="0" y="0"/>
                  </a:moveTo>
                  <a:lnTo>
                    <a:pt x="1630" y="0"/>
                  </a:lnTo>
                  <a:lnTo>
                    <a:pt x="1630" y="395"/>
                  </a:lnTo>
                  <a:lnTo>
                    <a:pt x="1630" y="418"/>
                  </a:lnTo>
                  <a:lnTo>
                    <a:pt x="1629" y="435"/>
                  </a:lnTo>
                  <a:lnTo>
                    <a:pt x="1628" y="446"/>
                  </a:lnTo>
                  <a:lnTo>
                    <a:pt x="1625" y="456"/>
                  </a:lnTo>
                  <a:lnTo>
                    <a:pt x="1622" y="461"/>
                  </a:lnTo>
                  <a:lnTo>
                    <a:pt x="1619" y="464"/>
                  </a:lnTo>
                  <a:lnTo>
                    <a:pt x="1615" y="467"/>
                  </a:lnTo>
                  <a:lnTo>
                    <a:pt x="1603" y="469"/>
                  </a:lnTo>
                  <a:lnTo>
                    <a:pt x="1590" y="469"/>
                  </a:lnTo>
                  <a:lnTo>
                    <a:pt x="1573" y="467"/>
                  </a:lnTo>
                  <a:lnTo>
                    <a:pt x="1554" y="464"/>
                  </a:lnTo>
                  <a:lnTo>
                    <a:pt x="1530" y="460"/>
                  </a:lnTo>
                  <a:lnTo>
                    <a:pt x="1502" y="458"/>
                  </a:lnTo>
                  <a:lnTo>
                    <a:pt x="1468" y="457"/>
                  </a:lnTo>
                  <a:lnTo>
                    <a:pt x="1428" y="460"/>
                  </a:lnTo>
                  <a:lnTo>
                    <a:pt x="1390" y="467"/>
                  </a:lnTo>
                  <a:lnTo>
                    <a:pt x="1354" y="481"/>
                  </a:lnTo>
                  <a:lnTo>
                    <a:pt x="1320" y="499"/>
                  </a:lnTo>
                  <a:lnTo>
                    <a:pt x="1289" y="520"/>
                  </a:lnTo>
                  <a:lnTo>
                    <a:pt x="1259" y="546"/>
                  </a:lnTo>
                  <a:lnTo>
                    <a:pt x="1234" y="574"/>
                  </a:lnTo>
                  <a:lnTo>
                    <a:pt x="1209" y="605"/>
                  </a:lnTo>
                  <a:lnTo>
                    <a:pt x="1189" y="637"/>
                  </a:lnTo>
                  <a:lnTo>
                    <a:pt x="1172" y="671"/>
                  </a:lnTo>
                  <a:lnTo>
                    <a:pt x="1159" y="707"/>
                  </a:lnTo>
                  <a:lnTo>
                    <a:pt x="1149" y="744"/>
                  </a:lnTo>
                  <a:lnTo>
                    <a:pt x="1143" y="780"/>
                  </a:lnTo>
                  <a:lnTo>
                    <a:pt x="1141" y="817"/>
                  </a:lnTo>
                  <a:lnTo>
                    <a:pt x="1143" y="856"/>
                  </a:lnTo>
                  <a:lnTo>
                    <a:pt x="1150" y="895"/>
                  </a:lnTo>
                  <a:lnTo>
                    <a:pt x="1163" y="934"/>
                  </a:lnTo>
                  <a:lnTo>
                    <a:pt x="1179" y="972"/>
                  </a:lnTo>
                  <a:lnTo>
                    <a:pt x="1199" y="1009"/>
                  </a:lnTo>
                  <a:lnTo>
                    <a:pt x="1223" y="1044"/>
                  </a:lnTo>
                  <a:lnTo>
                    <a:pt x="1249" y="1076"/>
                  </a:lnTo>
                  <a:lnTo>
                    <a:pt x="1280" y="1104"/>
                  </a:lnTo>
                  <a:lnTo>
                    <a:pt x="1313" y="1129"/>
                  </a:lnTo>
                  <a:lnTo>
                    <a:pt x="1349" y="1149"/>
                  </a:lnTo>
                  <a:lnTo>
                    <a:pt x="1387" y="1165"/>
                  </a:lnTo>
                  <a:lnTo>
                    <a:pt x="1427" y="1174"/>
                  </a:lnTo>
                  <a:lnTo>
                    <a:pt x="1468" y="1177"/>
                  </a:lnTo>
                  <a:lnTo>
                    <a:pt x="1502" y="1176"/>
                  </a:lnTo>
                  <a:lnTo>
                    <a:pt x="1530" y="1173"/>
                  </a:lnTo>
                  <a:lnTo>
                    <a:pt x="1554" y="1170"/>
                  </a:lnTo>
                  <a:lnTo>
                    <a:pt x="1573" y="1167"/>
                  </a:lnTo>
                  <a:lnTo>
                    <a:pt x="1590" y="1165"/>
                  </a:lnTo>
                  <a:lnTo>
                    <a:pt x="1603" y="1165"/>
                  </a:lnTo>
                  <a:lnTo>
                    <a:pt x="1615" y="1167"/>
                  </a:lnTo>
                  <a:lnTo>
                    <a:pt x="1619" y="1169"/>
                  </a:lnTo>
                  <a:lnTo>
                    <a:pt x="1622" y="1173"/>
                  </a:lnTo>
                  <a:lnTo>
                    <a:pt x="1625" y="1178"/>
                  </a:lnTo>
                  <a:lnTo>
                    <a:pt x="1628" y="1187"/>
                  </a:lnTo>
                  <a:lnTo>
                    <a:pt x="1629" y="1200"/>
                  </a:lnTo>
                  <a:lnTo>
                    <a:pt x="1630" y="1216"/>
                  </a:lnTo>
                  <a:lnTo>
                    <a:pt x="1630" y="1238"/>
                  </a:lnTo>
                  <a:lnTo>
                    <a:pt x="1630" y="1634"/>
                  </a:lnTo>
                  <a:lnTo>
                    <a:pt x="1167" y="1634"/>
                  </a:lnTo>
                  <a:lnTo>
                    <a:pt x="1132" y="1634"/>
                  </a:lnTo>
                  <a:lnTo>
                    <a:pt x="1104" y="1635"/>
                  </a:lnTo>
                  <a:lnTo>
                    <a:pt x="1081" y="1636"/>
                  </a:lnTo>
                  <a:lnTo>
                    <a:pt x="1062" y="1639"/>
                  </a:lnTo>
                  <a:lnTo>
                    <a:pt x="1047" y="1643"/>
                  </a:lnTo>
                  <a:lnTo>
                    <a:pt x="1034" y="1649"/>
                  </a:lnTo>
                  <a:lnTo>
                    <a:pt x="1024" y="1656"/>
                  </a:lnTo>
                  <a:lnTo>
                    <a:pt x="1013" y="1669"/>
                  </a:lnTo>
                  <a:lnTo>
                    <a:pt x="1009" y="1682"/>
                  </a:lnTo>
                  <a:lnTo>
                    <a:pt x="1009" y="1697"/>
                  </a:lnTo>
                  <a:lnTo>
                    <a:pt x="1014" y="1714"/>
                  </a:lnTo>
                  <a:lnTo>
                    <a:pt x="1020" y="1733"/>
                  </a:lnTo>
                  <a:lnTo>
                    <a:pt x="1029" y="1755"/>
                  </a:lnTo>
                  <a:lnTo>
                    <a:pt x="1037" y="1780"/>
                  </a:lnTo>
                  <a:lnTo>
                    <a:pt x="1045" y="1806"/>
                  </a:lnTo>
                  <a:lnTo>
                    <a:pt x="1050" y="1837"/>
                  </a:lnTo>
                  <a:lnTo>
                    <a:pt x="1052" y="1871"/>
                  </a:lnTo>
                  <a:lnTo>
                    <a:pt x="1049" y="1909"/>
                  </a:lnTo>
                  <a:lnTo>
                    <a:pt x="1041" y="1946"/>
                  </a:lnTo>
                  <a:lnTo>
                    <a:pt x="1026" y="1979"/>
                  </a:lnTo>
                  <a:lnTo>
                    <a:pt x="1007" y="2010"/>
                  </a:lnTo>
                  <a:lnTo>
                    <a:pt x="982" y="2038"/>
                  </a:lnTo>
                  <a:lnTo>
                    <a:pt x="955" y="2062"/>
                  </a:lnTo>
                  <a:lnTo>
                    <a:pt x="924" y="2081"/>
                  </a:lnTo>
                  <a:lnTo>
                    <a:pt x="891" y="2096"/>
                  </a:lnTo>
                  <a:lnTo>
                    <a:pt x="854" y="2104"/>
                  </a:lnTo>
                  <a:lnTo>
                    <a:pt x="816" y="2107"/>
                  </a:lnTo>
                  <a:lnTo>
                    <a:pt x="777" y="2104"/>
                  </a:lnTo>
                  <a:lnTo>
                    <a:pt x="741" y="2096"/>
                  </a:lnTo>
                  <a:lnTo>
                    <a:pt x="707" y="2081"/>
                  </a:lnTo>
                  <a:lnTo>
                    <a:pt x="675" y="2062"/>
                  </a:lnTo>
                  <a:lnTo>
                    <a:pt x="648" y="2038"/>
                  </a:lnTo>
                  <a:lnTo>
                    <a:pt x="625" y="2010"/>
                  </a:lnTo>
                  <a:lnTo>
                    <a:pt x="605" y="1979"/>
                  </a:lnTo>
                  <a:lnTo>
                    <a:pt x="591" y="1946"/>
                  </a:lnTo>
                  <a:lnTo>
                    <a:pt x="581" y="1909"/>
                  </a:lnTo>
                  <a:lnTo>
                    <a:pt x="578" y="1871"/>
                  </a:lnTo>
                  <a:lnTo>
                    <a:pt x="580" y="1837"/>
                  </a:lnTo>
                  <a:lnTo>
                    <a:pt x="586" y="1806"/>
                  </a:lnTo>
                  <a:lnTo>
                    <a:pt x="594" y="1780"/>
                  </a:lnTo>
                  <a:lnTo>
                    <a:pt x="603" y="1755"/>
                  </a:lnTo>
                  <a:lnTo>
                    <a:pt x="610" y="1733"/>
                  </a:lnTo>
                  <a:lnTo>
                    <a:pt x="617" y="1714"/>
                  </a:lnTo>
                  <a:lnTo>
                    <a:pt x="622" y="1697"/>
                  </a:lnTo>
                  <a:lnTo>
                    <a:pt x="623" y="1682"/>
                  </a:lnTo>
                  <a:lnTo>
                    <a:pt x="617" y="1669"/>
                  </a:lnTo>
                  <a:lnTo>
                    <a:pt x="608" y="1656"/>
                  </a:lnTo>
                  <a:lnTo>
                    <a:pt x="596" y="1649"/>
                  </a:lnTo>
                  <a:lnTo>
                    <a:pt x="585" y="1643"/>
                  </a:lnTo>
                  <a:lnTo>
                    <a:pt x="569" y="1639"/>
                  </a:lnTo>
                  <a:lnTo>
                    <a:pt x="551" y="1636"/>
                  </a:lnTo>
                  <a:lnTo>
                    <a:pt x="528" y="1635"/>
                  </a:lnTo>
                  <a:lnTo>
                    <a:pt x="499" y="1634"/>
                  </a:lnTo>
                  <a:lnTo>
                    <a:pt x="464" y="1633"/>
                  </a:lnTo>
                  <a:lnTo>
                    <a:pt x="0" y="1633"/>
                  </a:lnTo>
                  <a:lnTo>
                    <a:pt x="0" y="0"/>
                  </a:lnTo>
                  <a:close/>
                </a:path>
              </a:pathLst>
            </a:custGeom>
            <a:grpFill/>
            <a:ln w="9525">
              <a:noFill/>
              <a:round/>
              <a:headEnd/>
              <a:tailEnd/>
            </a:ln>
          </p:spPr>
          <p:txBody>
            <a:bodyPr wrap="none" anchor="ctr"/>
            <a:lstStyle/>
            <a:p>
              <a:pPr defTabSz="693212"/>
              <a:endParaRPr lang="en-GB" dirty="0">
                <a:solidFill>
                  <a:srgbClr val="222223"/>
                </a:solidFill>
              </a:endParaRPr>
            </a:p>
          </p:txBody>
        </p:sp>
        <p:sp>
          <p:nvSpPr>
            <p:cNvPr id="47" name="Freeform 401"/>
            <p:cNvSpPr>
              <a:spLocks noChangeArrowheads="1"/>
            </p:cNvSpPr>
            <p:nvPr/>
          </p:nvSpPr>
          <p:spPr bwMode="auto">
            <a:xfrm>
              <a:off x="3453" y="3288"/>
              <a:ext cx="190" cy="147"/>
            </a:xfrm>
            <a:custGeom>
              <a:avLst/>
              <a:gdLst>
                <a:gd name="T0" fmla="*/ 0 w 2104"/>
                <a:gd name="T1" fmla="*/ 0 h 1633"/>
                <a:gd name="T2" fmla="*/ 0 w 2104"/>
                <a:gd name="T3" fmla="*/ 0 h 1633"/>
                <a:gd name="T4" fmla="*/ 0 w 2104"/>
                <a:gd name="T5" fmla="*/ 0 h 1633"/>
                <a:gd name="T6" fmla="*/ 0 w 2104"/>
                <a:gd name="T7" fmla="*/ 0 h 1633"/>
                <a:gd name="T8" fmla="*/ 0 w 2104"/>
                <a:gd name="T9" fmla="*/ 0 h 1633"/>
                <a:gd name="T10" fmla="*/ 0 w 2104"/>
                <a:gd name="T11" fmla="*/ 0 h 1633"/>
                <a:gd name="T12" fmla="*/ 0 w 2104"/>
                <a:gd name="T13" fmla="*/ 0 h 1633"/>
                <a:gd name="T14" fmla="*/ 0 w 2104"/>
                <a:gd name="T15" fmla="*/ 0 h 1633"/>
                <a:gd name="T16" fmla="*/ 0 w 2104"/>
                <a:gd name="T17" fmla="*/ 0 h 1633"/>
                <a:gd name="T18" fmla="*/ 0 w 2104"/>
                <a:gd name="T19" fmla="*/ 0 h 1633"/>
                <a:gd name="T20" fmla="*/ 0 w 2104"/>
                <a:gd name="T21" fmla="*/ 0 h 1633"/>
                <a:gd name="T22" fmla="*/ 0 w 2104"/>
                <a:gd name="T23" fmla="*/ 0 h 1633"/>
                <a:gd name="T24" fmla="*/ 0 w 2104"/>
                <a:gd name="T25" fmla="*/ 0 h 1633"/>
                <a:gd name="T26" fmla="*/ 0 w 2104"/>
                <a:gd name="T27" fmla="*/ 0 h 1633"/>
                <a:gd name="T28" fmla="*/ 0 w 2104"/>
                <a:gd name="T29" fmla="*/ 0 h 1633"/>
                <a:gd name="T30" fmla="*/ 0 w 2104"/>
                <a:gd name="T31" fmla="*/ 0 h 1633"/>
                <a:gd name="T32" fmla="*/ 0 w 2104"/>
                <a:gd name="T33" fmla="*/ 0 h 1633"/>
                <a:gd name="T34" fmla="*/ 0 w 2104"/>
                <a:gd name="T35" fmla="*/ 0 h 1633"/>
                <a:gd name="T36" fmla="*/ 0 w 2104"/>
                <a:gd name="T37" fmla="*/ 0 h 1633"/>
                <a:gd name="T38" fmla="*/ 0 w 2104"/>
                <a:gd name="T39" fmla="*/ 0 h 1633"/>
                <a:gd name="T40" fmla="*/ 0 w 2104"/>
                <a:gd name="T41" fmla="*/ 0 h 1633"/>
                <a:gd name="T42" fmla="*/ 0 w 2104"/>
                <a:gd name="T43" fmla="*/ 0 h 1633"/>
                <a:gd name="T44" fmla="*/ 0 w 2104"/>
                <a:gd name="T45" fmla="*/ 0 h 1633"/>
                <a:gd name="T46" fmla="*/ 0 w 2104"/>
                <a:gd name="T47" fmla="*/ 0 h 1633"/>
                <a:gd name="T48" fmla="*/ 0 w 2104"/>
                <a:gd name="T49" fmla="*/ 0 h 1633"/>
                <a:gd name="T50" fmla="*/ 0 w 2104"/>
                <a:gd name="T51" fmla="*/ 0 h 1633"/>
                <a:gd name="T52" fmla="*/ 0 w 2104"/>
                <a:gd name="T53" fmla="*/ 0 h 1633"/>
                <a:gd name="T54" fmla="*/ 0 w 2104"/>
                <a:gd name="T55" fmla="*/ 0 h 1633"/>
                <a:gd name="T56" fmla="*/ 0 w 2104"/>
                <a:gd name="T57" fmla="*/ 0 h 1633"/>
                <a:gd name="T58" fmla="*/ 0 w 2104"/>
                <a:gd name="T59" fmla="*/ 0 h 1633"/>
                <a:gd name="T60" fmla="*/ 0 w 2104"/>
                <a:gd name="T61" fmla="*/ 0 h 1633"/>
                <a:gd name="T62" fmla="*/ 0 w 2104"/>
                <a:gd name="T63" fmla="*/ 0 h 1633"/>
                <a:gd name="T64" fmla="*/ 0 w 2104"/>
                <a:gd name="T65" fmla="*/ 0 h 1633"/>
                <a:gd name="T66" fmla="*/ 0 w 2104"/>
                <a:gd name="T67" fmla="*/ 0 h 1633"/>
                <a:gd name="T68" fmla="*/ 0 w 2104"/>
                <a:gd name="T69" fmla="*/ 0 h 1633"/>
                <a:gd name="T70" fmla="*/ 0 w 2104"/>
                <a:gd name="T71" fmla="*/ 0 h 1633"/>
                <a:gd name="T72" fmla="*/ 0 w 2104"/>
                <a:gd name="T73" fmla="*/ 0 h 1633"/>
                <a:gd name="T74" fmla="*/ 0 w 2104"/>
                <a:gd name="T75" fmla="*/ 0 h 1633"/>
                <a:gd name="T76" fmla="*/ 0 w 2104"/>
                <a:gd name="T77" fmla="*/ 0 h 1633"/>
                <a:gd name="T78" fmla="*/ 0 w 2104"/>
                <a:gd name="T79" fmla="*/ 0 h 1633"/>
                <a:gd name="T80" fmla="*/ 0 w 2104"/>
                <a:gd name="T81" fmla="*/ 0 h 1633"/>
                <a:gd name="T82" fmla="*/ 0 w 2104"/>
                <a:gd name="T83" fmla="*/ 0 h 1633"/>
                <a:gd name="T84" fmla="*/ 0 w 2104"/>
                <a:gd name="T85" fmla="*/ 0 h 1633"/>
                <a:gd name="T86" fmla="*/ 0 w 2104"/>
                <a:gd name="T87" fmla="*/ 0 h 1633"/>
                <a:gd name="T88" fmla="*/ 0 w 2104"/>
                <a:gd name="T89" fmla="*/ 0 h 1633"/>
                <a:gd name="T90" fmla="*/ 0 w 2104"/>
                <a:gd name="T91" fmla="*/ 0 h 1633"/>
                <a:gd name="T92" fmla="*/ 0 w 2104"/>
                <a:gd name="T93" fmla="*/ 0 h 1633"/>
                <a:gd name="T94" fmla="*/ 0 w 2104"/>
                <a:gd name="T95" fmla="*/ 0 h 1633"/>
                <a:gd name="T96" fmla="*/ 0 w 2104"/>
                <a:gd name="T97" fmla="*/ 0 h 1633"/>
                <a:gd name="T98" fmla="*/ 0 w 2104"/>
                <a:gd name="T99" fmla="*/ 0 h 1633"/>
                <a:gd name="T100" fmla="*/ 0 w 2104"/>
                <a:gd name="T101" fmla="*/ 0 h 1633"/>
                <a:gd name="T102" fmla="*/ 0 w 2104"/>
                <a:gd name="T103" fmla="*/ 0 h 1633"/>
                <a:gd name="T104" fmla="*/ 0 w 2104"/>
                <a:gd name="T105" fmla="*/ 0 h 1633"/>
                <a:gd name="T106" fmla="*/ 0 w 2104"/>
                <a:gd name="T107" fmla="*/ 0 h 1633"/>
                <a:gd name="T108" fmla="*/ 0 w 2104"/>
                <a:gd name="T109" fmla="*/ 0 h 1633"/>
                <a:gd name="T110" fmla="*/ 0 w 2104"/>
                <a:gd name="T111" fmla="*/ 0 h 1633"/>
                <a:gd name="T112" fmla="*/ 0 w 2104"/>
                <a:gd name="T113" fmla="*/ 0 h 1633"/>
                <a:gd name="T114" fmla="*/ 0 w 2104"/>
                <a:gd name="T115" fmla="*/ 0 h 16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4"/>
                <a:gd name="T175" fmla="*/ 0 h 1633"/>
                <a:gd name="T176" fmla="*/ 2104 w 2104"/>
                <a:gd name="T177" fmla="*/ 1633 h 16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4" h="1633">
                  <a:moveTo>
                    <a:pt x="0" y="0"/>
                  </a:moveTo>
                  <a:lnTo>
                    <a:pt x="395" y="0"/>
                  </a:lnTo>
                  <a:lnTo>
                    <a:pt x="417" y="1"/>
                  </a:lnTo>
                  <a:lnTo>
                    <a:pt x="434" y="2"/>
                  </a:lnTo>
                  <a:lnTo>
                    <a:pt x="445" y="3"/>
                  </a:lnTo>
                  <a:lnTo>
                    <a:pt x="454" y="6"/>
                  </a:lnTo>
                  <a:lnTo>
                    <a:pt x="460" y="9"/>
                  </a:lnTo>
                  <a:lnTo>
                    <a:pt x="463" y="12"/>
                  </a:lnTo>
                  <a:lnTo>
                    <a:pt x="466" y="16"/>
                  </a:lnTo>
                  <a:lnTo>
                    <a:pt x="469" y="26"/>
                  </a:lnTo>
                  <a:lnTo>
                    <a:pt x="469" y="38"/>
                  </a:lnTo>
                  <a:lnTo>
                    <a:pt x="468" y="50"/>
                  </a:lnTo>
                  <a:lnTo>
                    <a:pt x="464" y="66"/>
                  </a:lnTo>
                  <a:lnTo>
                    <a:pt x="461" y="85"/>
                  </a:lnTo>
                  <a:lnTo>
                    <a:pt x="459" y="107"/>
                  </a:lnTo>
                  <a:lnTo>
                    <a:pt x="456" y="134"/>
                  </a:lnTo>
                  <a:lnTo>
                    <a:pt x="456" y="163"/>
                  </a:lnTo>
                  <a:lnTo>
                    <a:pt x="458" y="203"/>
                  </a:lnTo>
                  <a:lnTo>
                    <a:pt x="466" y="242"/>
                  </a:lnTo>
                  <a:lnTo>
                    <a:pt x="480" y="277"/>
                  </a:lnTo>
                  <a:lnTo>
                    <a:pt x="497" y="311"/>
                  </a:lnTo>
                  <a:lnTo>
                    <a:pt x="519" y="343"/>
                  </a:lnTo>
                  <a:lnTo>
                    <a:pt x="545" y="373"/>
                  </a:lnTo>
                  <a:lnTo>
                    <a:pt x="572" y="398"/>
                  </a:lnTo>
                  <a:lnTo>
                    <a:pt x="604" y="422"/>
                  </a:lnTo>
                  <a:lnTo>
                    <a:pt x="636" y="442"/>
                  </a:lnTo>
                  <a:lnTo>
                    <a:pt x="670" y="459"/>
                  </a:lnTo>
                  <a:lnTo>
                    <a:pt x="706" y="473"/>
                  </a:lnTo>
                  <a:lnTo>
                    <a:pt x="743" y="482"/>
                  </a:lnTo>
                  <a:lnTo>
                    <a:pt x="779" y="489"/>
                  </a:lnTo>
                  <a:lnTo>
                    <a:pt x="816" y="491"/>
                  </a:lnTo>
                  <a:lnTo>
                    <a:pt x="855" y="489"/>
                  </a:lnTo>
                  <a:lnTo>
                    <a:pt x="894" y="481"/>
                  </a:lnTo>
                  <a:lnTo>
                    <a:pt x="933" y="469"/>
                  </a:lnTo>
                  <a:lnTo>
                    <a:pt x="971" y="453"/>
                  </a:lnTo>
                  <a:lnTo>
                    <a:pt x="1008" y="433"/>
                  </a:lnTo>
                  <a:lnTo>
                    <a:pt x="1043" y="408"/>
                  </a:lnTo>
                  <a:lnTo>
                    <a:pt x="1074" y="382"/>
                  </a:lnTo>
                  <a:lnTo>
                    <a:pt x="1103" y="351"/>
                  </a:lnTo>
                  <a:lnTo>
                    <a:pt x="1127" y="318"/>
                  </a:lnTo>
                  <a:lnTo>
                    <a:pt x="1147" y="283"/>
                  </a:lnTo>
                  <a:lnTo>
                    <a:pt x="1163" y="245"/>
                  </a:lnTo>
                  <a:lnTo>
                    <a:pt x="1172" y="205"/>
                  </a:lnTo>
                  <a:lnTo>
                    <a:pt x="1176" y="163"/>
                  </a:lnTo>
                  <a:lnTo>
                    <a:pt x="1175" y="130"/>
                  </a:lnTo>
                  <a:lnTo>
                    <a:pt x="1171" y="101"/>
                  </a:lnTo>
                  <a:lnTo>
                    <a:pt x="1168" y="77"/>
                  </a:lnTo>
                  <a:lnTo>
                    <a:pt x="1165" y="57"/>
                  </a:lnTo>
                  <a:lnTo>
                    <a:pt x="1163" y="41"/>
                  </a:lnTo>
                  <a:lnTo>
                    <a:pt x="1163" y="28"/>
                  </a:lnTo>
                  <a:lnTo>
                    <a:pt x="1165" y="16"/>
                  </a:lnTo>
                  <a:lnTo>
                    <a:pt x="1167" y="12"/>
                  </a:lnTo>
                  <a:lnTo>
                    <a:pt x="1171" y="9"/>
                  </a:lnTo>
                  <a:lnTo>
                    <a:pt x="1177" y="6"/>
                  </a:lnTo>
                  <a:lnTo>
                    <a:pt x="1185" y="3"/>
                  </a:lnTo>
                  <a:lnTo>
                    <a:pt x="1198" y="2"/>
                  </a:lnTo>
                  <a:lnTo>
                    <a:pt x="1215" y="1"/>
                  </a:lnTo>
                  <a:lnTo>
                    <a:pt x="1236" y="0"/>
                  </a:lnTo>
                  <a:lnTo>
                    <a:pt x="1630" y="0"/>
                  </a:lnTo>
                  <a:lnTo>
                    <a:pt x="1630" y="464"/>
                  </a:lnTo>
                  <a:lnTo>
                    <a:pt x="1632" y="499"/>
                  </a:lnTo>
                  <a:lnTo>
                    <a:pt x="1633" y="528"/>
                  </a:lnTo>
                  <a:lnTo>
                    <a:pt x="1634" y="551"/>
                  </a:lnTo>
                  <a:lnTo>
                    <a:pt x="1637" y="570"/>
                  </a:lnTo>
                  <a:lnTo>
                    <a:pt x="1641" y="585"/>
                  </a:lnTo>
                  <a:lnTo>
                    <a:pt x="1646" y="598"/>
                  </a:lnTo>
                  <a:lnTo>
                    <a:pt x="1654" y="608"/>
                  </a:lnTo>
                  <a:lnTo>
                    <a:pt x="1666" y="619"/>
                  </a:lnTo>
                  <a:lnTo>
                    <a:pt x="1680" y="623"/>
                  </a:lnTo>
                  <a:lnTo>
                    <a:pt x="1695" y="623"/>
                  </a:lnTo>
                  <a:lnTo>
                    <a:pt x="1712" y="618"/>
                  </a:lnTo>
                  <a:lnTo>
                    <a:pt x="1731" y="611"/>
                  </a:lnTo>
                  <a:lnTo>
                    <a:pt x="1753" y="603"/>
                  </a:lnTo>
                  <a:lnTo>
                    <a:pt x="1777" y="594"/>
                  </a:lnTo>
                  <a:lnTo>
                    <a:pt x="1804" y="587"/>
                  </a:lnTo>
                  <a:lnTo>
                    <a:pt x="1834" y="582"/>
                  </a:lnTo>
                  <a:lnTo>
                    <a:pt x="1868" y="580"/>
                  </a:lnTo>
                  <a:lnTo>
                    <a:pt x="1906" y="583"/>
                  </a:lnTo>
                  <a:lnTo>
                    <a:pt x="1943" y="592"/>
                  </a:lnTo>
                  <a:lnTo>
                    <a:pt x="1977" y="606"/>
                  </a:lnTo>
                  <a:lnTo>
                    <a:pt x="2007" y="625"/>
                  </a:lnTo>
                  <a:lnTo>
                    <a:pt x="2035" y="649"/>
                  </a:lnTo>
                  <a:lnTo>
                    <a:pt x="2059" y="677"/>
                  </a:lnTo>
                  <a:lnTo>
                    <a:pt x="2078" y="708"/>
                  </a:lnTo>
                  <a:lnTo>
                    <a:pt x="2093" y="741"/>
                  </a:lnTo>
                  <a:lnTo>
                    <a:pt x="2101" y="778"/>
                  </a:lnTo>
                  <a:lnTo>
                    <a:pt x="2104" y="816"/>
                  </a:lnTo>
                  <a:lnTo>
                    <a:pt x="2101" y="855"/>
                  </a:lnTo>
                  <a:lnTo>
                    <a:pt x="2093" y="891"/>
                  </a:lnTo>
                  <a:lnTo>
                    <a:pt x="2078" y="925"/>
                  </a:lnTo>
                  <a:lnTo>
                    <a:pt x="2059" y="957"/>
                  </a:lnTo>
                  <a:lnTo>
                    <a:pt x="2035" y="984"/>
                  </a:lnTo>
                  <a:lnTo>
                    <a:pt x="2007" y="1008"/>
                  </a:lnTo>
                  <a:lnTo>
                    <a:pt x="1977" y="1027"/>
                  </a:lnTo>
                  <a:lnTo>
                    <a:pt x="1943" y="1041"/>
                  </a:lnTo>
                  <a:lnTo>
                    <a:pt x="1906" y="1051"/>
                  </a:lnTo>
                  <a:lnTo>
                    <a:pt x="1868" y="1054"/>
                  </a:lnTo>
                  <a:lnTo>
                    <a:pt x="1834" y="1052"/>
                  </a:lnTo>
                  <a:lnTo>
                    <a:pt x="1804" y="1046"/>
                  </a:lnTo>
                  <a:lnTo>
                    <a:pt x="1777" y="1038"/>
                  </a:lnTo>
                  <a:lnTo>
                    <a:pt x="1753" y="1030"/>
                  </a:lnTo>
                  <a:lnTo>
                    <a:pt x="1731" y="1022"/>
                  </a:lnTo>
                  <a:lnTo>
                    <a:pt x="1712" y="1015"/>
                  </a:lnTo>
                  <a:lnTo>
                    <a:pt x="1695" y="1011"/>
                  </a:lnTo>
                  <a:lnTo>
                    <a:pt x="1680" y="1010"/>
                  </a:lnTo>
                  <a:lnTo>
                    <a:pt x="1666" y="1015"/>
                  </a:lnTo>
                  <a:lnTo>
                    <a:pt x="1654" y="1025"/>
                  </a:lnTo>
                  <a:lnTo>
                    <a:pt x="1646" y="1036"/>
                  </a:lnTo>
                  <a:lnTo>
                    <a:pt x="1641" y="1048"/>
                  </a:lnTo>
                  <a:lnTo>
                    <a:pt x="1637" y="1064"/>
                  </a:lnTo>
                  <a:lnTo>
                    <a:pt x="1634" y="1082"/>
                  </a:lnTo>
                  <a:lnTo>
                    <a:pt x="1633" y="1105"/>
                  </a:lnTo>
                  <a:lnTo>
                    <a:pt x="1632" y="1133"/>
                  </a:lnTo>
                  <a:lnTo>
                    <a:pt x="1630" y="1168"/>
                  </a:lnTo>
                  <a:lnTo>
                    <a:pt x="1630" y="1633"/>
                  </a:lnTo>
                  <a:lnTo>
                    <a:pt x="0" y="1633"/>
                  </a:lnTo>
                  <a:lnTo>
                    <a:pt x="0" y="0"/>
                  </a:lnTo>
                  <a:close/>
                </a:path>
              </a:pathLst>
            </a:custGeom>
            <a:grpFill/>
            <a:ln w="9525">
              <a:noFill/>
              <a:round/>
              <a:headEnd/>
              <a:tailEnd/>
            </a:ln>
          </p:spPr>
          <p:txBody>
            <a:bodyPr wrap="none" anchor="ctr"/>
            <a:lstStyle/>
            <a:p>
              <a:pPr defTabSz="693212"/>
              <a:endParaRPr lang="en-GB" dirty="0">
                <a:solidFill>
                  <a:srgbClr val="222223"/>
                </a:solidFill>
              </a:endParaRPr>
            </a:p>
          </p:txBody>
        </p:sp>
        <p:sp>
          <p:nvSpPr>
            <p:cNvPr id="48" name="Freeform 402"/>
            <p:cNvSpPr>
              <a:spLocks noChangeArrowheads="1"/>
            </p:cNvSpPr>
            <p:nvPr/>
          </p:nvSpPr>
          <p:spPr bwMode="auto">
            <a:xfrm>
              <a:off x="3612" y="3245"/>
              <a:ext cx="147" cy="190"/>
            </a:xfrm>
            <a:custGeom>
              <a:avLst/>
              <a:gdLst>
                <a:gd name="T0" fmla="*/ 0 w 1630"/>
                <a:gd name="T1" fmla="*/ 0 h 2107"/>
                <a:gd name="T2" fmla="*/ 0 w 1630"/>
                <a:gd name="T3" fmla="*/ 0 h 2107"/>
                <a:gd name="T4" fmla="*/ 0 w 1630"/>
                <a:gd name="T5" fmla="*/ 0 h 2107"/>
                <a:gd name="T6" fmla="*/ 0 w 1630"/>
                <a:gd name="T7" fmla="*/ 0 h 2107"/>
                <a:gd name="T8" fmla="*/ 0 w 1630"/>
                <a:gd name="T9" fmla="*/ 0 h 2107"/>
                <a:gd name="T10" fmla="*/ 0 w 1630"/>
                <a:gd name="T11" fmla="*/ 0 h 2107"/>
                <a:gd name="T12" fmla="*/ 0 w 1630"/>
                <a:gd name="T13" fmla="*/ 0 h 2107"/>
                <a:gd name="T14" fmla="*/ 0 w 1630"/>
                <a:gd name="T15" fmla="*/ 0 h 2107"/>
                <a:gd name="T16" fmla="*/ 0 w 1630"/>
                <a:gd name="T17" fmla="*/ 0 h 2107"/>
                <a:gd name="T18" fmla="*/ 0 w 1630"/>
                <a:gd name="T19" fmla="*/ 0 h 2107"/>
                <a:gd name="T20" fmla="*/ 0 w 1630"/>
                <a:gd name="T21" fmla="*/ 0 h 2107"/>
                <a:gd name="T22" fmla="*/ 0 w 1630"/>
                <a:gd name="T23" fmla="*/ 0 h 2107"/>
                <a:gd name="T24" fmla="*/ 0 w 1630"/>
                <a:gd name="T25" fmla="*/ 0 h 2107"/>
                <a:gd name="T26" fmla="*/ 0 w 1630"/>
                <a:gd name="T27" fmla="*/ 0 h 2107"/>
                <a:gd name="T28" fmla="*/ 0 w 1630"/>
                <a:gd name="T29" fmla="*/ 0 h 2107"/>
                <a:gd name="T30" fmla="*/ 0 w 1630"/>
                <a:gd name="T31" fmla="*/ 0 h 2107"/>
                <a:gd name="T32" fmla="*/ 0 w 1630"/>
                <a:gd name="T33" fmla="*/ 0 h 2107"/>
                <a:gd name="T34" fmla="*/ 0 w 1630"/>
                <a:gd name="T35" fmla="*/ 0 h 2107"/>
                <a:gd name="T36" fmla="*/ 0 w 1630"/>
                <a:gd name="T37" fmla="*/ 0 h 2107"/>
                <a:gd name="T38" fmla="*/ 0 w 1630"/>
                <a:gd name="T39" fmla="*/ 0 h 2107"/>
                <a:gd name="T40" fmla="*/ 0 w 1630"/>
                <a:gd name="T41" fmla="*/ 0 h 2107"/>
                <a:gd name="T42" fmla="*/ 0 w 1630"/>
                <a:gd name="T43" fmla="*/ 0 h 2107"/>
                <a:gd name="T44" fmla="*/ 0 w 1630"/>
                <a:gd name="T45" fmla="*/ 0 h 2107"/>
                <a:gd name="T46" fmla="*/ 0 w 1630"/>
                <a:gd name="T47" fmla="*/ 0 h 2107"/>
                <a:gd name="T48" fmla="*/ 0 w 1630"/>
                <a:gd name="T49" fmla="*/ 0 h 2107"/>
                <a:gd name="T50" fmla="*/ 0 w 1630"/>
                <a:gd name="T51" fmla="*/ 0 h 2107"/>
                <a:gd name="T52" fmla="*/ 0 w 1630"/>
                <a:gd name="T53" fmla="*/ 0 h 2107"/>
                <a:gd name="T54" fmla="*/ 0 w 1630"/>
                <a:gd name="T55" fmla="*/ 0 h 2107"/>
                <a:gd name="T56" fmla="*/ 0 w 1630"/>
                <a:gd name="T57" fmla="*/ 0 h 2107"/>
                <a:gd name="T58" fmla="*/ 0 w 1630"/>
                <a:gd name="T59" fmla="*/ 0 h 2107"/>
                <a:gd name="T60" fmla="*/ 0 w 1630"/>
                <a:gd name="T61" fmla="*/ 0 h 2107"/>
                <a:gd name="T62" fmla="*/ 0 w 1630"/>
                <a:gd name="T63" fmla="*/ 0 h 2107"/>
                <a:gd name="T64" fmla="*/ 0 w 1630"/>
                <a:gd name="T65" fmla="*/ 0 h 2107"/>
                <a:gd name="T66" fmla="*/ 0 w 1630"/>
                <a:gd name="T67" fmla="*/ 0 h 2107"/>
                <a:gd name="T68" fmla="*/ 0 w 1630"/>
                <a:gd name="T69" fmla="*/ 0 h 2107"/>
                <a:gd name="T70" fmla="*/ 0 w 1630"/>
                <a:gd name="T71" fmla="*/ 0 h 2107"/>
                <a:gd name="T72" fmla="*/ 0 w 1630"/>
                <a:gd name="T73" fmla="*/ 0 h 2107"/>
                <a:gd name="T74" fmla="*/ 0 w 1630"/>
                <a:gd name="T75" fmla="*/ 0 h 2107"/>
                <a:gd name="T76" fmla="*/ 0 w 1630"/>
                <a:gd name="T77" fmla="*/ 0 h 2107"/>
                <a:gd name="T78" fmla="*/ 0 w 1630"/>
                <a:gd name="T79" fmla="*/ 0 h 2107"/>
                <a:gd name="T80" fmla="*/ 0 w 1630"/>
                <a:gd name="T81" fmla="*/ 0 h 2107"/>
                <a:gd name="T82" fmla="*/ 0 w 1630"/>
                <a:gd name="T83" fmla="*/ 0 h 2107"/>
                <a:gd name="T84" fmla="*/ 0 w 1630"/>
                <a:gd name="T85" fmla="*/ 0 h 2107"/>
                <a:gd name="T86" fmla="*/ 0 w 1630"/>
                <a:gd name="T87" fmla="*/ 0 h 2107"/>
                <a:gd name="T88" fmla="*/ 0 w 1630"/>
                <a:gd name="T89" fmla="*/ 0 h 2107"/>
                <a:gd name="T90" fmla="*/ 0 w 1630"/>
                <a:gd name="T91" fmla="*/ 0 h 2107"/>
                <a:gd name="T92" fmla="*/ 0 w 1630"/>
                <a:gd name="T93" fmla="*/ 0 h 2107"/>
                <a:gd name="T94" fmla="*/ 0 w 1630"/>
                <a:gd name="T95" fmla="*/ 0 h 2107"/>
                <a:gd name="T96" fmla="*/ 0 w 1630"/>
                <a:gd name="T97" fmla="*/ 0 h 2107"/>
                <a:gd name="T98" fmla="*/ 0 w 1630"/>
                <a:gd name="T99" fmla="*/ 0 h 2107"/>
                <a:gd name="T100" fmla="*/ 0 w 1630"/>
                <a:gd name="T101" fmla="*/ 0 h 2107"/>
                <a:gd name="T102" fmla="*/ 0 w 1630"/>
                <a:gd name="T103" fmla="*/ 0 h 2107"/>
                <a:gd name="T104" fmla="*/ 0 w 1630"/>
                <a:gd name="T105" fmla="*/ 0 h 2107"/>
                <a:gd name="T106" fmla="*/ 0 w 1630"/>
                <a:gd name="T107" fmla="*/ 0 h 2107"/>
                <a:gd name="T108" fmla="*/ 0 w 1630"/>
                <a:gd name="T109" fmla="*/ 0 h 2107"/>
                <a:gd name="T110" fmla="*/ 0 w 1630"/>
                <a:gd name="T111" fmla="*/ 0 h 2107"/>
                <a:gd name="T112" fmla="*/ 0 w 1630"/>
                <a:gd name="T113" fmla="*/ 0 h 2107"/>
                <a:gd name="T114" fmla="*/ 0 w 1630"/>
                <a:gd name="T115" fmla="*/ 0 h 2107"/>
                <a:gd name="T116" fmla="*/ 0 w 1630"/>
                <a:gd name="T117" fmla="*/ 0 h 21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0"/>
                <a:gd name="T178" fmla="*/ 0 h 2107"/>
                <a:gd name="T179" fmla="*/ 1630 w 1630"/>
                <a:gd name="T180" fmla="*/ 2107 h 21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0" h="2107">
                  <a:moveTo>
                    <a:pt x="814" y="0"/>
                  </a:moveTo>
                  <a:lnTo>
                    <a:pt x="853" y="3"/>
                  </a:lnTo>
                  <a:lnTo>
                    <a:pt x="889" y="12"/>
                  </a:lnTo>
                  <a:lnTo>
                    <a:pt x="923" y="27"/>
                  </a:lnTo>
                  <a:lnTo>
                    <a:pt x="955" y="46"/>
                  </a:lnTo>
                  <a:lnTo>
                    <a:pt x="982" y="70"/>
                  </a:lnTo>
                  <a:lnTo>
                    <a:pt x="1005" y="97"/>
                  </a:lnTo>
                  <a:lnTo>
                    <a:pt x="1025" y="128"/>
                  </a:lnTo>
                  <a:lnTo>
                    <a:pt x="1039" y="162"/>
                  </a:lnTo>
                  <a:lnTo>
                    <a:pt x="1049" y="199"/>
                  </a:lnTo>
                  <a:lnTo>
                    <a:pt x="1052" y="237"/>
                  </a:lnTo>
                  <a:lnTo>
                    <a:pt x="1050" y="271"/>
                  </a:lnTo>
                  <a:lnTo>
                    <a:pt x="1044" y="301"/>
                  </a:lnTo>
                  <a:lnTo>
                    <a:pt x="1036" y="328"/>
                  </a:lnTo>
                  <a:lnTo>
                    <a:pt x="1027" y="352"/>
                  </a:lnTo>
                  <a:lnTo>
                    <a:pt x="1020" y="374"/>
                  </a:lnTo>
                  <a:lnTo>
                    <a:pt x="1013" y="393"/>
                  </a:lnTo>
                  <a:lnTo>
                    <a:pt x="1008" y="410"/>
                  </a:lnTo>
                  <a:lnTo>
                    <a:pt x="1007" y="425"/>
                  </a:lnTo>
                  <a:lnTo>
                    <a:pt x="1013" y="439"/>
                  </a:lnTo>
                  <a:lnTo>
                    <a:pt x="1022" y="451"/>
                  </a:lnTo>
                  <a:lnTo>
                    <a:pt x="1034" y="459"/>
                  </a:lnTo>
                  <a:lnTo>
                    <a:pt x="1045" y="464"/>
                  </a:lnTo>
                  <a:lnTo>
                    <a:pt x="1061" y="468"/>
                  </a:lnTo>
                  <a:lnTo>
                    <a:pt x="1079" y="471"/>
                  </a:lnTo>
                  <a:lnTo>
                    <a:pt x="1102" y="473"/>
                  </a:lnTo>
                  <a:lnTo>
                    <a:pt x="1131" y="474"/>
                  </a:lnTo>
                  <a:lnTo>
                    <a:pt x="1166" y="474"/>
                  </a:lnTo>
                  <a:lnTo>
                    <a:pt x="1630" y="474"/>
                  </a:lnTo>
                  <a:lnTo>
                    <a:pt x="1630" y="2107"/>
                  </a:lnTo>
                  <a:lnTo>
                    <a:pt x="0" y="2107"/>
                  </a:lnTo>
                  <a:lnTo>
                    <a:pt x="0" y="1712"/>
                  </a:lnTo>
                  <a:lnTo>
                    <a:pt x="0" y="1690"/>
                  </a:lnTo>
                  <a:lnTo>
                    <a:pt x="1" y="1673"/>
                  </a:lnTo>
                  <a:lnTo>
                    <a:pt x="2" y="1661"/>
                  </a:lnTo>
                  <a:lnTo>
                    <a:pt x="5" y="1653"/>
                  </a:lnTo>
                  <a:lnTo>
                    <a:pt x="8" y="1646"/>
                  </a:lnTo>
                  <a:lnTo>
                    <a:pt x="11" y="1643"/>
                  </a:lnTo>
                  <a:lnTo>
                    <a:pt x="15" y="1640"/>
                  </a:lnTo>
                  <a:lnTo>
                    <a:pt x="25" y="1638"/>
                  </a:lnTo>
                  <a:lnTo>
                    <a:pt x="36" y="1638"/>
                  </a:lnTo>
                  <a:lnTo>
                    <a:pt x="49" y="1639"/>
                  </a:lnTo>
                  <a:lnTo>
                    <a:pt x="65" y="1642"/>
                  </a:lnTo>
                  <a:lnTo>
                    <a:pt x="84" y="1645"/>
                  </a:lnTo>
                  <a:lnTo>
                    <a:pt x="106" y="1648"/>
                  </a:lnTo>
                  <a:lnTo>
                    <a:pt x="133" y="1650"/>
                  </a:lnTo>
                  <a:lnTo>
                    <a:pt x="162" y="1651"/>
                  </a:lnTo>
                  <a:lnTo>
                    <a:pt x="202" y="1649"/>
                  </a:lnTo>
                  <a:lnTo>
                    <a:pt x="240" y="1640"/>
                  </a:lnTo>
                  <a:lnTo>
                    <a:pt x="276" y="1626"/>
                  </a:lnTo>
                  <a:lnTo>
                    <a:pt x="310" y="1609"/>
                  </a:lnTo>
                  <a:lnTo>
                    <a:pt x="341" y="1587"/>
                  </a:lnTo>
                  <a:lnTo>
                    <a:pt x="370" y="1562"/>
                  </a:lnTo>
                  <a:lnTo>
                    <a:pt x="396" y="1534"/>
                  </a:lnTo>
                  <a:lnTo>
                    <a:pt x="421" y="1503"/>
                  </a:lnTo>
                  <a:lnTo>
                    <a:pt x="441" y="1470"/>
                  </a:lnTo>
                  <a:lnTo>
                    <a:pt x="458" y="1436"/>
                  </a:lnTo>
                  <a:lnTo>
                    <a:pt x="471" y="1400"/>
                  </a:lnTo>
                  <a:lnTo>
                    <a:pt x="481" y="1363"/>
                  </a:lnTo>
                  <a:lnTo>
                    <a:pt x="487" y="1327"/>
                  </a:lnTo>
                  <a:lnTo>
                    <a:pt x="489" y="1290"/>
                  </a:lnTo>
                  <a:lnTo>
                    <a:pt x="487" y="1251"/>
                  </a:lnTo>
                  <a:lnTo>
                    <a:pt x="480" y="1212"/>
                  </a:lnTo>
                  <a:lnTo>
                    <a:pt x="467" y="1173"/>
                  </a:lnTo>
                  <a:lnTo>
                    <a:pt x="451" y="1135"/>
                  </a:lnTo>
                  <a:lnTo>
                    <a:pt x="431" y="1098"/>
                  </a:lnTo>
                  <a:lnTo>
                    <a:pt x="407" y="1063"/>
                  </a:lnTo>
                  <a:lnTo>
                    <a:pt x="381" y="1031"/>
                  </a:lnTo>
                  <a:lnTo>
                    <a:pt x="350" y="1003"/>
                  </a:lnTo>
                  <a:lnTo>
                    <a:pt x="316" y="979"/>
                  </a:lnTo>
                  <a:lnTo>
                    <a:pt x="281" y="959"/>
                  </a:lnTo>
                  <a:lnTo>
                    <a:pt x="243" y="943"/>
                  </a:lnTo>
                  <a:lnTo>
                    <a:pt x="203" y="933"/>
                  </a:lnTo>
                  <a:lnTo>
                    <a:pt x="162" y="930"/>
                  </a:lnTo>
                  <a:lnTo>
                    <a:pt x="133" y="931"/>
                  </a:lnTo>
                  <a:lnTo>
                    <a:pt x="106" y="933"/>
                  </a:lnTo>
                  <a:lnTo>
                    <a:pt x="84" y="936"/>
                  </a:lnTo>
                  <a:lnTo>
                    <a:pt x="65" y="940"/>
                  </a:lnTo>
                  <a:lnTo>
                    <a:pt x="49" y="942"/>
                  </a:lnTo>
                  <a:lnTo>
                    <a:pt x="36" y="943"/>
                  </a:lnTo>
                  <a:lnTo>
                    <a:pt x="25" y="943"/>
                  </a:lnTo>
                  <a:lnTo>
                    <a:pt x="15" y="941"/>
                  </a:lnTo>
                  <a:lnTo>
                    <a:pt x="11" y="938"/>
                  </a:lnTo>
                  <a:lnTo>
                    <a:pt x="8" y="934"/>
                  </a:lnTo>
                  <a:lnTo>
                    <a:pt x="5" y="929"/>
                  </a:lnTo>
                  <a:lnTo>
                    <a:pt x="2" y="921"/>
                  </a:lnTo>
                  <a:lnTo>
                    <a:pt x="1" y="908"/>
                  </a:lnTo>
                  <a:lnTo>
                    <a:pt x="0" y="891"/>
                  </a:lnTo>
                  <a:lnTo>
                    <a:pt x="0" y="870"/>
                  </a:lnTo>
                  <a:lnTo>
                    <a:pt x="0" y="474"/>
                  </a:lnTo>
                  <a:lnTo>
                    <a:pt x="463" y="474"/>
                  </a:lnTo>
                  <a:lnTo>
                    <a:pt x="498" y="474"/>
                  </a:lnTo>
                  <a:lnTo>
                    <a:pt x="526" y="473"/>
                  </a:lnTo>
                  <a:lnTo>
                    <a:pt x="549" y="471"/>
                  </a:lnTo>
                  <a:lnTo>
                    <a:pt x="568" y="468"/>
                  </a:lnTo>
                  <a:lnTo>
                    <a:pt x="583" y="464"/>
                  </a:lnTo>
                  <a:lnTo>
                    <a:pt x="596" y="459"/>
                  </a:lnTo>
                  <a:lnTo>
                    <a:pt x="606" y="451"/>
                  </a:lnTo>
                  <a:lnTo>
                    <a:pt x="617" y="439"/>
                  </a:lnTo>
                  <a:lnTo>
                    <a:pt x="621" y="425"/>
                  </a:lnTo>
                  <a:lnTo>
                    <a:pt x="621" y="410"/>
                  </a:lnTo>
                  <a:lnTo>
                    <a:pt x="616" y="393"/>
                  </a:lnTo>
                  <a:lnTo>
                    <a:pt x="610" y="374"/>
                  </a:lnTo>
                  <a:lnTo>
                    <a:pt x="601" y="352"/>
                  </a:lnTo>
                  <a:lnTo>
                    <a:pt x="593" y="328"/>
                  </a:lnTo>
                  <a:lnTo>
                    <a:pt x="585" y="301"/>
                  </a:lnTo>
                  <a:lnTo>
                    <a:pt x="580" y="271"/>
                  </a:lnTo>
                  <a:lnTo>
                    <a:pt x="578" y="237"/>
                  </a:lnTo>
                  <a:lnTo>
                    <a:pt x="581" y="199"/>
                  </a:lnTo>
                  <a:lnTo>
                    <a:pt x="589" y="162"/>
                  </a:lnTo>
                  <a:lnTo>
                    <a:pt x="604" y="128"/>
                  </a:lnTo>
                  <a:lnTo>
                    <a:pt x="623" y="97"/>
                  </a:lnTo>
                  <a:lnTo>
                    <a:pt x="648" y="69"/>
                  </a:lnTo>
                  <a:lnTo>
                    <a:pt x="675" y="46"/>
                  </a:lnTo>
                  <a:lnTo>
                    <a:pt x="706" y="27"/>
                  </a:lnTo>
                  <a:lnTo>
                    <a:pt x="739" y="12"/>
                  </a:lnTo>
                  <a:lnTo>
                    <a:pt x="776" y="3"/>
                  </a:lnTo>
                  <a:lnTo>
                    <a:pt x="814" y="0"/>
                  </a:lnTo>
                  <a:close/>
                </a:path>
              </a:pathLst>
            </a:custGeom>
            <a:grpFill/>
            <a:ln w="9525">
              <a:noFill/>
              <a:round/>
              <a:headEnd/>
              <a:tailEnd/>
            </a:ln>
          </p:spPr>
          <p:txBody>
            <a:bodyPr wrap="none" anchor="ctr"/>
            <a:lstStyle/>
            <a:p>
              <a:pPr defTabSz="693212"/>
              <a:endParaRPr lang="en-GB" dirty="0">
                <a:solidFill>
                  <a:srgbClr val="222223"/>
                </a:solidFill>
              </a:endParaRPr>
            </a:p>
          </p:txBody>
        </p:sp>
      </p:grpSp>
      <p:sp>
        <p:nvSpPr>
          <p:cNvPr id="69" name="Freeform 22"/>
          <p:cNvSpPr>
            <a:spLocks noChangeAspect="1" noEditPoints="1"/>
          </p:cNvSpPr>
          <p:nvPr/>
        </p:nvSpPr>
        <p:spPr bwMode="auto">
          <a:xfrm>
            <a:off x="903646" y="1458390"/>
            <a:ext cx="511960" cy="405000"/>
          </a:xfrm>
          <a:custGeom>
            <a:avLst/>
            <a:gdLst/>
            <a:ahLst/>
            <a:cxnLst>
              <a:cxn ang="0">
                <a:pos x="380" y="308"/>
              </a:cxn>
              <a:cxn ang="0">
                <a:pos x="342" y="285"/>
              </a:cxn>
              <a:cxn ang="0">
                <a:pos x="249" y="279"/>
              </a:cxn>
              <a:cxn ang="0">
                <a:pos x="235" y="262"/>
              </a:cxn>
              <a:cxn ang="0">
                <a:pos x="212" y="80"/>
              </a:cxn>
              <a:cxn ang="0">
                <a:pos x="271" y="45"/>
              </a:cxn>
              <a:cxn ang="0">
                <a:pos x="270" y="161"/>
              </a:cxn>
              <a:cxn ang="0">
                <a:pos x="322" y="220"/>
              </a:cxn>
              <a:cxn ang="0">
                <a:pos x="373" y="161"/>
              </a:cxn>
              <a:cxn ang="0">
                <a:pos x="349" y="27"/>
              </a:cxn>
              <a:cxn ang="0">
                <a:pos x="349" y="21"/>
              </a:cxn>
              <a:cxn ang="0">
                <a:pos x="216" y="16"/>
              </a:cxn>
              <a:cxn ang="0">
                <a:pos x="185" y="0"/>
              </a:cxn>
              <a:cxn ang="0">
                <a:pos x="169" y="21"/>
              </a:cxn>
              <a:cxn ang="0">
                <a:pos x="38" y="22"/>
              </a:cxn>
              <a:cxn ang="0">
                <a:pos x="65" y="35"/>
              </a:cxn>
              <a:cxn ang="0">
                <a:pos x="5" y="161"/>
              </a:cxn>
              <a:cxn ang="0">
                <a:pos x="140" y="161"/>
              </a:cxn>
              <a:cxn ang="0">
                <a:pos x="81" y="39"/>
              </a:cxn>
              <a:cxn ang="0">
                <a:pos x="130" y="47"/>
              </a:cxn>
              <a:cxn ang="0">
                <a:pos x="172" y="262"/>
              </a:cxn>
              <a:cxn ang="0">
                <a:pos x="135" y="276"/>
              </a:cxn>
              <a:cxn ang="0">
                <a:pos x="73" y="279"/>
              </a:cxn>
              <a:cxn ang="0">
                <a:pos x="3" y="302"/>
              </a:cxn>
              <a:cxn ang="0">
                <a:pos x="339" y="207"/>
              </a:cxn>
              <a:cxn ang="0">
                <a:pos x="334" y="207"/>
              </a:cxn>
              <a:cxn ang="0">
                <a:pos x="333" y="199"/>
              </a:cxn>
              <a:cxn ang="0">
                <a:pos x="342" y="202"/>
              </a:cxn>
              <a:cxn ang="0">
                <a:pos x="377" y="173"/>
              </a:cxn>
              <a:cxn ang="0">
                <a:pos x="378" y="178"/>
              </a:cxn>
              <a:cxn ang="0">
                <a:pos x="350" y="203"/>
              </a:cxn>
              <a:cxn ang="0">
                <a:pos x="348" y="196"/>
              </a:cxn>
              <a:cxn ang="0">
                <a:pos x="371" y="175"/>
              </a:cxn>
              <a:cxn ang="0">
                <a:pos x="360" y="161"/>
              </a:cxn>
              <a:cxn ang="0">
                <a:pos x="322" y="51"/>
              </a:cxn>
              <a:cxn ang="0">
                <a:pos x="88" y="207"/>
              </a:cxn>
              <a:cxn ang="0">
                <a:pos x="83" y="207"/>
              </a:cxn>
              <a:cxn ang="0">
                <a:pos x="83" y="199"/>
              </a:cxn>
              <a:cxn ang="0">
                <a:pos x="91" y="202"/>
              </a:cxn>
              <a:cxn ang="0">
                <a:pos x="126" y="173"/>
              </a:cxn>
              <a:cxn ang="0">
                <a:pos x="128" y="178"/>
              </a:cxn>
              <a:cxn ang="0">
                <a:pos x="99" y="203"/>
              </a:cxn>
              <a:cxn ang="0">
                <a:pos x="98" y="196"/>
              </a:cxn>
              <a:cxn ang="0">
                <a:pos x="121" y="175"/>
              </a:cxn>
              <a:cxn ang="0">
                <a:pos x="111" y="161"/>
              </a:cxn>
              <a:cxn ang="0">
                <a:pos x="72" y="51"/>
              </a:cxn>
            </a:cxnLst>
            <a:rect l="0" t="0" r="r" b="b"/>
            <a:pathLst>
              <a:path w="389" h="308">
                <a:moveTo>
                  <a:pt x="4" y="308"/>
                </a:moveTo>
                <a:cubicBezTo>
                  <a:pt x="380" y="308"/>
                  <a:pt x="380" y="308"/>
                  <a:pt x="380" y="308"/>
                </a:cubicBezTo>
                <a:cubicBezTo>
                  <a:pt x="383" y="308"/>
                  <a:pt x="384" y="303"/>
                  <a:pt x="381" y="302"/>
                </a:cubicBezTo>
                <a:cubicBezTo>
                  <a:pt x="342" y="285"/>
                  <a:pt x="342" y="285"/>
                  <a:pt x="342" y="285"/>
                </a:cubicBezTo>
                <a:cubicBezTo>
                  <a:pt x="332" y="281"/>
                  <a:pt x="322" y="279"/>
                  <a:pt x="311" y="279"/>
                </a:cubicBezTo>
                <a:cubicBezTo>
                  <a:pt x="249" y="279"/>
                  <a:pt x="249" y="279"/>
                  <a:pt x="249" y="279"/>
                </a:cubicBezTo>
                <a:cubicBezTo>
                  <a:pt x="249" y="278"/>
                  <a:pt x="249" y="277"/>
                  <a:pt x="249" y="276"/>
                </a:cubicBezTo>
                <a:cubicBezTo>
                  <a:pt x="249" y="268"/>
                  <a:pt x="243" y="262"/>
                  <a:pt x="235" y="262"/>
                </a:cubicBezTo>
                <a:cubicBezTo>
                  <a:pt x="212" y="262"/>
                  <a:pt x="212" y="262"/>
                  <a:pt x="212" y="262"/>
                </a:cubicBezTo>
                <a:cubicBezTo>
                  <a:pt x="212" y="80"/>
                  <a:pt x="212" y="80"/>
                  <a:pt x="212" y="80"/>
                </a:cubicBezTo>
                <a:cubicBezTo>
                  <a:pt x="231" y="75"/>
                  <a:pt x="247" y="63"/>
                  <a:pt x="254" y="47"/>
                </a:cubicBezTo>
                <a:cubicBezTo>
                  <a:pt x="260" y="46"/>
                  <a:pt x="266" y="46"/>
                  <a:pt x="271" y="45"/>
                </a:cubicBezTo>
                <a:cubicBezTo>
                  <a:pt x="285" y="43"/>
                  <a:pt x="299" y="41"/>
                  <a:pt x="314" y="37"/>
                </a:cubicBezTo>
                <a:cubicBezTo>
                  <a:pt x="270" y="161"/>
                  <a:pt x="270" y="161"/>
                  <a:pt x="270" y="161"/>
                </a:cubicBezTo>
                <a:cubicBezTo>
                  <a:pt x="254" y="161"/>
                  <a:pt x="254" y="161"/>
                  <a:pt x="254" y="161"/>
                </a:cubicBezTo>
                <a:cubicBezTo>
                  <a:pt x="254" y="194"/>
                  <a:pt x="284" y="220"/>
                  <a:pt x="322" y="220"/>
                </a:cubicBezTo>
                <a:cubicBezTo>
                  <a:pt x="359" y="220"/>
                  <a:pt x="389" y="194"/>
                  <a:pt x="389" y="161"/>
                </a:cubicBezTo>
                <a:cubicBezTo>
                  <a:pt x="373" y="161"/>
                  <a:pt x="373" y="161"/>
                  <a:pt x="373" y="161"/>
                </a:cubicBezTo>
                <a:cubicBezTo>
                  <a:pt x="328" y="34"/>
                  <a:pt x="328" y="34"/>
                  <a:pt x="328" y="34"/>
                </a:cubicBezTo>
                <a:cubicBezTo>
                  <a:pt x="335" y="32"/>
                  <a:pt x="342" y="29"/>
                  <a:pt x="349" y="27"/>
                </a:cubicBezTo>
                <a:cubicBezTo>
                  <a:pt x="349" y="22"/>
                  <a:pt x="349" y="22"/>
                  <a:pt x="349" y="22"/>
                </a:cubicBezTo>
                <a:cubicBezTo>
                  <a:pt x="349" y="21"/>
                  <a:pt x="349" y="21"/>
                  <a:pt x="349" y="21"/>
                </a:cubicBezTo>
                <a:cubicBezTo>
                  <a:pt x="216" y="21"/>
                  <a:pt x="216" y="21"/>
                  <a:pt x="216" y="21"/>
                </a:cubicBezTo>
                <a:cubicBezTo>
                  <a:pt x="216" y="16"/>
                  <a:pt x="216" y="16"/>
                  <a:pt x="216" y="16"/>
                </a:cubicBezTo>
                <a:cubicBezTo>
                  <a:pt x="216" y="7"/>
                  <a:pt x="209" y="0"/>
                  <a:pt x="200" y="0"/>
                </a:cubicBezTo>
                <a:cubicBezTo>
                  <a:pt x="185" y="0"/>
                  <a:pt x="185" y="0"/>
                  <a:pt x="185" y="0"/>
                </a:cubicBezTo>
                <a:cubicBezTo>
                  <a:pt x="176" y="0"/>
                  <a:pt x="169" y="7"/>
                  <a:pt x="169" y="16"/>
                </a:cubicBezTo>
                <a:cubicBezTo>
                  <a:pt x="169" y="21"/>
                  <a:pt x="169" y="21"/>
                  <a:pt x="169" y="21"/>
                </a:cubicBezTo>
                <a:cubicBezTo>
                  <a:pt x="38" y="21"/>
                  <a:pt x="38" y="21"/>
                  <a:pt x="38" y="21"/>
                </a:cubicBezTo>
                <a:cubicBezTo>
                  <a:pt x="38" y="22"/>
                  <a:pt x="38" y="22"/>
                  <a:pt x="38" y="22"/>
                </a:cubicBezTo>
                <a:cubicBezTo>
                  <a:pt x="38" y="27"/>
                  <a:pt x="38" y="27"/>
                  <a:pt x="38" y="27"/>
                </a:cubicBezTo>
                <a:cubicBezTo>
                  <a:pt x="47" y="30"/>
                  <a:pt x="56" y="33"/>
                  <a:pt x="65" y="35"/>
                </a:cubicBezTo>
                <a:cubicBezTo>
                  <a:pt x="21" y="161"/>
                  <a:pt x="21" y="161"/>
                  <a:pt x="21" y="161"/>
                </a:cubicBezTo>
                <a:cubicBezTo>
                  <a:pt x="5" y="161"/>
                  <a:pt x="5" y="161"/>
                  <a:pt x="5" y="161"/>
                </a:cubicBezTo>
                <a:cubicBezTo>
                  <a:pt x="5" y="194"/>
                  <a:pt x="35" y="220"/>
                  <a:pt x="72" y="220"/>
                </a:cubicBezTo>
                <a:cubicBezTo>
                  <a:pt x="110" y="220"/>
                  <a:pt x="140" y="194"/>
                  <a:pt x="140" y="161"/>
                </a:cubicBezTo>
                <a:cubicBezTo>
                  <a:pt x="124" y="161"/>
                  <a:pt x="124" y="161"/>
                  <a:pt x="124" y="161"/>
                </a:cubicBezTo>
                <a:cubicBezTo>
                  <a:pt x="81" y="39"/>
                  <a:pt x="81" y="39"/>
                  <a:pt x="81" y="39"/>
                </a:cubicBezTo>
                <a:cubicBezTo>
                  <a:pt x="93" y="42"/>
                  <a:pt x="104" y="43"/>
                  <a:pt x="116" y="45"/>
                </a:cubicBezTo>
                <a:cubicBezTo>
                  <a:pt x="120" y="46"/>
                  <a:pt x="125" y="46"/>
                  <a:pt x="130" y="47"/>
                </a:cubicBezTo>
                <a:cubicBezTo>
                  <a:pt x="137" y="62"/>
                  <a:pt x="153" y="75"/>
                  <a:pt x="172" y="80"/>
                </a:cubicBezTo>
                <a:cubicBezTo>
                  <a:pt x="172" y="262"/>
                  <a:pt x="172" y="262"/>
                  <a:pt x="172" y="262"/>
                </a:cubicBezTo>
                <a:cubicBezTo>
                  <a:pt x="149" y="262"/>
                  <a:pt x="149" y="262"/>
                  <a:pt x="149" y="262"/>
                </a:cubicBezTo>
                <a:cubicBezTo>
                  <a:pt x="141" y="262"/>
                  <a:pt x="135" y="268"/>
                  <a:pt x="135" y="276"/>
                </a:cubicBezTo>
                <a:cubicBezTo>
                  <a:pt x="135" y="277"/>
                  <a:pt x="135" y="278"/>
                  <a:pt x="135" y="279"/>
                </a:cubicBezTo>
                <a:cubicBezTo>
                  <a:pt x="73" y="279"/>
                  <a:pt x="73" y="279"/>
                  <a:pt x="73" y="279"/>
                </a:cubicBezTo>
                <a:cubicBezTo>
                  <a:pt x="62" y="279"/>
                  <a:pt x="52" y="281"/>
                  <a:pt x="42" y="285"/>
                </a:cubicBezTo>
                <a:cubicBezTo>
                  <a:pt x="3" y="302"/>
                  <a:pt x="3" y="302"/>
                  <a:pt x="3" y="302"/>
                </a:cubicBezTo>
                <a:cubicBezTo>
                  <a:pt x="0" y="303"/>
                  <a:pt x="1" y="308"/>
                  <a:pt x="4" y="308"/>
                </a:cubicBezTo>
                <a:close/>
                <a:moveTo>
                  <a:pt x="339" y="207"/>
                </a:moveTo>
                <a:cubicBezTo>
                  <a:pt x="337" y="207"/>
                  <a:pt x="336" y="207"/>
                  <a:pt x="334" y="207"/>
                </a:cubicBezTo>
                <a:cubicBezTo>
                  <a:pt x="334" y="207"/>
                  <a:pt x="334" y="207"/>
                  <a:pt x="334" y="207"/>
                </a:cubicBezTo>
                <a:cubicBezTo>
                  <a:pt x="332" y="207"/>
                  <a:pt x="330" y="206"/>
                  <a:pt x="330" y="204"/>
                </a:cubicBezTo>
                <a:cubicBezTo>
                  <a:pt x="329" y="201"/>
                  <a:pt x="331" y="200"/>
                  <a:pt x="333" y="199"/>
                </a:cubicBezTo>
                <a:cubicBezTo>
                  <a:pt x="335" y="199"/>
                  <a:pt x="336" y="199"/>
                  <a:pt x="337" y="199"/>
                </a:cubicBezTo>
                <a:cubicBezTo>
                  <a:pt x="339" y="198"/>
                  <a:pt x="341" y="200"/>
                  <a:pt x="342" y="202"/>
                </a:cubicBezTo>
                <a:cubicBezTo>
                  <a:pt x="342" y="204"/>
                  <a:pt x="341" y="206"/>
                  <a:pt x="339" y="207"/>
                </a:cubicBezTo>
                <a:close/>
                <a:moveTo>
                  <a:pt x="377" y="173"/>
                </a:moveTo>
                <a:cubicBezTo>
                  <a:pt x="377" y="173"/>
                  <a:pt x="377" y="173"/>
                  <a:pt x="377" y="173"/>
                </a:cubicBezTo>
                <a:cubicBezTo>
                  <a:pt x="379" y="174"/>
                  <a:pt x="379" y="176"/>
                  <a:pt x="378" y="178"/>
                </a:cubicBezTo>
                <a:cubicBezTo>
                  <a:pt x="378" y="179"/>
                  <a:pt x="370" y="195"/>
                  <a:pt x="351" y="203"/>
                </a:cubicBezTo>
                <a:cubicBezTo>
                  <a:pt x="351" y="203"/>
                  <a:pt x="350" y="203"/>
                  <a:pt x="350" y="203"/>
                </a:cubicBezTo>
                <a:cubicBezTo>
                  <a:pt x="348" y="203"/>
                  <a:pt x="347" y="202"/>
                  <a:pt x="346" y="201"/>
                </a:cubicBezTo>
                <a:cubicBezTo>
                  <a:pt x="345" y="199"/>
                  <a:pt x="346" y="197"/>
                  <a:pt x="348" y="196"/>
                </a:cubicBezTo>
                <a:cubicBezTo>
                  <a:pt x="358" y="191"/>
                  <a:pt x="364" y="184"/>
                  <a:pt x="368" y="180"/>
                </a:cubicBezTo>
                <a:cubicBezTo>
                  <a:pt x="370" y="177"/>
                  <a:pt x="371" y="175"/>
                  <a:pt x="371" y="175"/>
                </a:cubicBezTo>
                <a:cubicBezTo>
                  <a:pt x="372" y="173"/>
                  <a:pt x="375" y="172"/>
                  <a:pt x="377" y="173"/>
                </a:cubicBezTo>
                <a:close/>
                <a:moveTo>
                  <a:pt x="360" y="161"/>
                </a:moveTo>
                <a:cubicBezTo>
                  <a:pt x="283" y="161"/>
                  <a:pt x="283" y="161"/>
                  <a:pt x="283" y="161"/>
                </a:cubicBezTo>
                <a:cubicBezTo>
                  <a:pt x="322" y="51"/>
                  <a:pt x="322" y="51"/>
                  <a:pt x="322" y="51"/>
                </a:cubicBezTo>
                <a:lnTo>
                  <a:pt x="360" y="161"/>
                </a:lnTo>
                <a:close/>
                <a:moveTo>
                  <a:pt x="88" y="207"/>
                </a:moveTo>
                <a:cubicBezTo>
                  <a:pt x="87" y="207"/>
                  <a:pt x="85" y="207"/>
                  <a:pt x="84" y="207"/>
                </a:cubicBezTo>
                <a:cubicBezTo>
                  <a:pt x="83" y="207"/>
                  <a:pt x="83" y="207"/>
                  <a:pt x="83" y="207"/>
                </a:cubicBezTo>
                <a:cubicBezTo>
                  <a:pt x="81" y="207"/>
                  <a:pt x="79" y="206"/>
                  <a:pt x="79" y="204"/>
                </a:cubicBezTo>
                <a:cubicBezTo>
                  <a:pt x="79" y="201"/>
                  <a:pt x="81" y="200"/>
                  <a:pt x="83" y="199"/>
                </a:cubicBezTo>
                <a:cubicBezTo>
                  <a:pt x="84" y="199"/>
                  <a:pt x="86" y="199"/>
                  <a:pt x="87" y="199"/>
                </a:cubicBezTo>
                <a:cubicBezTo>
                  <a:pt x="89" y="198"/>
                  <a:pt x="91" y="200"/>
                  <a:pt x="91" y="202"/>
                </a:cubicBezTo>
                <a:cubicBezTo>
                  <a:pt x="92" y="204"/>
                  <a:pt x="90" y="206"/>
                  <a:pt x="88" y="207"/>
                </a:cubicBezTo>
                <a:close/>
                <a:moveTo>
                  <a:pt x="126" y="173"/>
                </a:moveTo>
                <a:cubicBezTo>
                  <a:pt x="127" y="173"/>
                  <a:pt x="128" y="174"/>
                  <a:pt x="128" y="175"/>
                </a:cubicBezTo>
                <a:cubicBezTo>
                  <a:pt x="128" y="176"/>
                  <a:pt x="128" y="177"/>
                  <a:pt x="128" y="178"/>
                </a:cubicBezTo>
                <a:cubicBezTo>
                  <a:pt x="128" y="179"/>
                  <a:pt x="119" y="195"/>
                  <a:pt x="101" y="203"/>
                </a:cubicBezTo>
                <a:cubicBezTo>
                  <a:pt x="100" y="203"/>
                  <a:pt x="100" y="203"/>
                  <a:pt x="99" y="203"/>
                </a:cubicBezTo>
                <a:cubicBezTo>
                  <a:pt x="98" y="203"/>
                  <a:pt x="96" y="202"/>
                  <a:pt x="95" y="201"/>
                </a:cubicBezTo>
                <a:cubicBezTo>
                  <a:pt x="95" y="199"/>
                  <a:pt x="95" y="197"/>
                  <a:pt x="98" y="196"/>
                </a:cubicBezTo>
                <a:cubicBezTo>
                  <a:pt x="108" y="191"/>
                  <a:pt x="115" y="184"/>
                  <a:pt x="118" y="179"/>
                </a:cubicBezTo>
                <a:cubicBezTo>
                  <a:pt x="120" y="176"/>
                  <a:pt x="121" y="175"/>
                  <a:pt x="121" y="175"/>
                </a:cubicBezTo>
                <a:cubicBezTo>
                  <a:pt x="122" y="173"/>
                  <a:pt x="124" y="172"/>
                  <a:pt x="126" y="173"/>
                </a:cubicBezTo>
                <a:close/>
                <a:moveTo>
                  <a:pt x="111" y="161"/>
                </a:moveTo>
                <a:cubicBezTo>
                  <a:pt x="34" y="161"/>
                  <a:pt x="34" y="161"/>
                  <a:pt x="34" y="161"/>
                </a:cubicBezTo>
                <a:cubicBezTo>
                  <a:pt x="72" y="51"/>
                  <a:pt x="72" y="51"/>
                  <a:pt x="72" y="51"/>
                </a:cubicBezTo>
                <a:lnTo>
                  <a:pt x="111" y="161"/>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20326602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122536"/>
            <a:ext cx="3059912" cy="775597"/>
          </a:xfrm>
        </p:spPr>
        <p:txBody>
          <a:bodyPr/>
          <a:lstStyle/>
          <a:p>
            <a:r>
              <a:rPr lang="en-US" sz="2800" dirty="0"/>
              <a:t>Advertising Form under Examination</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5</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7" name="Oval 84"/>
          <p:cNvSpPr/>
          <p:nvPr/>
        </p:nvSpPr>
        <p:spPr>
          <a:xfrm>
            <a:off x="2540450" y="2136386"/>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02</a:t>
            </a:r>
            <a:endParaRPr lang="en-GB" sz="2000" b="1" dirty="0"/>
          </a:p>
        </p:txBody>
      </p:sp>
    </p:spTree>
    <p:extLst>
      <p:ext uri="{BB962C8B-B14F-4D97-AF65-F5344CB8AC3E}">
        <p14:creationId xmlns:p14="http://schemas.microsoft.com/office/powerpoint/2010/main" val="170268661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smtClean="0"/>
              <a:t>Advertising Forms under Examination: </a:t>
            </a:r>
            <a:br>
              <a:rPr lang="en-US" dirty="0" smtClean="0"/>
            </a:br>
            <a:r>
              <a:rPr lang="en-US" dirty="0" smtClean="0"/>
              <a:t>Ad Banner</a:t>
            </a:r>
            <a:endParaRPr lang="de-DE" dirty="0" smtClean="0"/>
          </a:p>
        </p:txBody>
      </p:sp>
      <p:pic>
        <p:nvPicPr>
          <p:cNvPr id="42" name="Picture 28" descr="C:\Users\doreen.watteroth\Downloads\01---News---Unobtrus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752" y="1216025"/>
            <a:ext cx="2064045" cy="173544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9" descr="C:\Users\doreen.watteroth\Downloads\02---News---Obtrusi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719" y="1223440"/>
            <a:ext cx="2076331" cy="17354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0" descr="C:\Users\doreen.watteroth\Downloads\03---News---Banner.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41" y="1223440"/>
            <a:ext cx="185856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1" descr="C:\Users\doreen.watteroth\Downloads\04---News---All-Around.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935" y="1216025"/>
            <a:ext cx="1952158" cy="1800000"/>
          </a:xfrm>
          <a:prstGeom prst="rect">
            <a:avLst/>
          </a:prstGeom>
          <a:noFill/>
          <a:extLst>
            <a:ext uri="{909E8E84-426E-40dd-AFC4-6F175D3DCCD1}">
              <a14:hiddenFill xmlns:a14="http://schemas.microsoft.com/office/drawing/2010/main">
                <a:solidFill>
                  <a:srgbClr val="FFFFFF"/>
                </a:solidFill>
              </a14:hiddenFill>
            </a:ext>
          </a:extLst>
        </p:spPr>
      </p:pic>
      <p:sp>
        <p:nvSpPr>
          <p:cNvPr id="46" name="Rechteck 45"/>
          <p:cNvSpPr/>
          <p:nvPr/>
        </p:nvSpPr>
        <p:spPr bwMode="auto">
          <a:xfrm>
            <a:off x="387297"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Conservative</a:t>
            </a:r>
            <a:endParaRPr lang="de-DE" sz="1400" dirty="0"/>
          </a:p>
        </p:txBody>
      </p:sp>
      <p:sp>
        <p:nvSpPr>
          <p:cNvPr id="47" name="Rechteck 46"/>
          <p:cNvSpPr/>
          <p:nvPr/>
        </p:nvSpPr>
        <p:spPr bwMode="auto">
          <a:xfrm>
            <a:off x="2603069"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Attention Grabbing</a:t>
            </a:r>
            <a:endParaRPr lang="de-DE" sz="1400" dirty="0"/>
          </a:p>
        </p:txBody>
      </p:sp>
      <p:sp>
        <p:nvSpPr>
          <p:cNvPr id="48" name="Rechteck 47"/>
          <p:cNvSpPr/>
          <p:nvPr/>
        </p:nvSpPr>
        <p:spPr bwMode="auto">
          <a:xfrm>
            <a:off x="4814136"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Animated Banner</a:t>
            </a:r>
            <a:endParaRPr lang="de-DE" sz="1400" dirty="0"/>
          </a:p>
        </p:txBody>
      </p:sp>
      <p:sp>
        <p:nvSpPr>
          <p:cNvPr id="49" name="Rechteck 48"/>
          <p:cNvSpPr/>
          <p:nvPr/>
        </p:nvSpPr>
        <p:spPr bwMode="auto">
          <a:xfrm>
            <a:off x="703123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All </a:t>
            </a:r>
            <a:r>
              <a:rPr lang="de-DE" sz="1400" dirty="0"/>
              <a:t>Around</a:t>
            </a:r>
          </a:p>
        </p:txBody>
      </p:sp>
      <p:sp>
        <p:nvSpPr>
          <p:cNvPr id="3" name="Textplatzhalter 2"/>
          <p:cNvSpPr>
            <a:spLocks noGrp="1"/>
          </p:cNvSpPr>
          <p:nvPr>
            <p:ph type="body" sz="quarter" idx="16"/>
          </p:nvPr>
        </p:nvSpPr>
        <p:spPr/>
        <p:txBody>
          <a:bodyPr/>
          <a:lstStyle/>
          <a:p>
            <a:endParaRPr lang="de-DE" dirty="0"/>
          </a:p>
        </p:txBody>
      </p:sp>
    </p:spTree>
    <p:extLst>
      <p:ext uri="{BB962C8B-B14F-4D97-AF65-F5344CB8AC3E}">
        <p14:creationId xmlns:p14="http://schemas.microsoft.com/office/powerpoint/2010/main" val="158320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a:t>Advertising </a:t>
            </a:r>
            <a:r>
              <a:rPr lang="en-US" dirty="0" smtClean="0"/>
              <a:t>Forms </a:t>
            </a:r>
            <a:r>
              <a:rPr lang="en-US" dirty="0"/>
              <a:t>under </a:t>
            </a:r>
            <a:r>
              <a:rPr lang="en-US" dirty="0" smtClean="0"/>
              <a:t>Examination:</a:t>
            </a:r>
            <a:br>
              <a:rPr lang="en-US" dirty="0" smtClean="0"/>
            </a:br>
            <a:r>
              <a:rPr lang="en-US" dirty="0" smtClean="0"/>
              <a:t>Pop-up and Video Ad</a:t>
            </a:r>
            <a:endParaRPr lang="de-DE" dirty="0"/>
          </a:p>
        </p:txBody>
      </p:sp>
      <p:sp>
        <p:nvSpPr>
          <p:cNvPr id="16" name="Rechteck 15"/>
          <p:cNvSpPr/>
          <p:nvPr/>
        </p:nvSpPr>
        <p:spPr bwMode="auto">
          <a:xfrm>
            <a:off x="208034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a:t>Pop-up</a:t>
            </a:r>
          </a:p>
        </p:txBody>
      </p:sp>
      <p:sp>
        <p:nvSpPr>
          <p:cNvPr id="17" name="Rechteck 16"/>
          <p:cNvSpPr/>
          <p:nvPr/>
        </p:nvSpPr>
        <p:spPr bwMode="auto">
          <a:xfrm>
            <a:off x="5348639"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Video Ad </a:t>
            </a:r>
            <a:br>
              <a:rPr lang="de-DE" sz="1400" dirty="0" smtClean="0"/>
            </a:br>
            <a:r>
              <a:rPr lang="de-DE" sz="1400" dirty="0" smtClean="0"/>
              <a:t>Unskippable Video</a:t>
            </a:r>
            <a:endParaRPr lang="de-DE" sz="1400" dirty="0"/>
          </a:p>
        </p:txBody>
      </p:sp>
      <p:pic>
        <p:nvPicPr>
          <p:cNvPr id="18" name="Picture 2" descr="C:\Users\doreen.watteroth\Downloads\06---Video---Unskippable-Vide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4925" y="1216025"/>
            <a:ext cx="219716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doreen.watteroth\Downloads\05---News---Popup.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6904" y="1216025"/>
            <a:ext cx="2136614" cy="1800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platzhalter 2"/>
          <p:cNvSpPr>
            <a:spLocks noGrp="1"/>
          </p:cNvSpPr>
          <p:nvPr>
            <p:ph type="body" sz="quarter" idx="16"/>
          </p:nvPr>
        </p:nvSpPr>
        <p:spPr>
          <a:xfrm>
            <a:off x="633413" y="4929393"/>
            <a:ext cx="6129337" cy="96950"/>
          </a:xfrm>
        </p:spPr>
        <p:txBody>
          <a:bodyPr>
            <a:spAutoFit/>
          </a:bodyPr>
          <a:lstStyle/>
          <a:p>
            <a:endParaRPr lang="en-US" sz="700" dirty="0"/>
          </a:p>
        </p:txBody>
      </p:sp>
    </p:spTree>
    <p:extLst>
      <p:ext uri="{BB962C8B-B14F-4D97-AF65-F5344CB8AC3E}">
        <p14:creationId xmlns:p14="http://schemas.microsoft.com/office/powerpoint/2010/main" val="175695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a:t>Advertising </a:t>
            </a:r>
            <a:r>
              <a:rPr lang="en-US" dirty="0" smtClean="0"/>
              <a:t>Forms </a:t>
            </a:r>
            <a:r>
              <a:rPr lang="en-US" dirty="0"/>
              <a:t>under </a:t>
            </a:r>
            <a:r>
              <a:rPr lang="en-US" dirty="0" smtClean="0"/>
              <a:t>Examination:</a:t>
            </a:r>
            <a:br>
              <a:rPr lang="en-US" dirty="0" smtClean="0"/>
            </a:br>
            <a:r>
              <a:rPr lang="en-US" dirty="0" smtClean="0"/>
              <a:t>Text Ad</a:t>
            </a:r>
            <a:endParaRPr lang="de-DE" dirty="0"/>
          </a:p>
        </p:txBody>
      </p:sp>
      <p:sp>
        <p:nvSpPr>
          <p:cNvPr id="16" name="Rechteck 15"/>
          <p:cNvSpPr/>
          <p:nvPr/>
        </p:nvSpPr>
        <p:spPr bwMode="auto">
          <a:xfrm>
            <a:off x="119475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Below</a:t>
            </a:r>
            <a:endParaRPr lang="de-DE" sz="1400" dirty="0"/>
          </a:p>
        </p:txBody>
      </p:sp>
      <p:sp>
        <p:nvSpPr>
          <p:cNvPr id="17" name="Rechteck 16"/>
          <p:cNvSpPr/>
          <p:nvPr/>
        </p:nvSpPr>
        <p:spPr bwMode="auto">
          <a:xfrm>
            <a:off x="371613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Between</a:t>
            </a:r>
            <a:endParaRPr lang="de-DE" sz="1400" dirty="0"/>
          </a:p>
        </p:txBody>
      </p:sp>
      <p:sp>
        <p:nvSpPr>
          <p:cNvPr id="18" name="Rechteck 17"/>
          <p:cNvSpPr/>
          <p:nvPr/>
        </p:nvSpPr>
        <p:spPr bwMode="auto">
          <a:xfrm>
            <a:off x="6409178"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Next </a:t>
            </a:r>
            <a:r>
              <a:rPr lang="de-DE" sz="1400" dirty="0"/>
              <a:t>To</a:t>
            </a:r>
          </a:p>
        </p:txBody>
      </p:sp>
      <p:pic>
        <p:nvPicPr>
          <p:cNvPr id="19" name="Picture 2" descr="C:\Users\doreen.watteroth\Downloads\10---News---Text-Ad-Next-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3633" y="1216025"/>
            <a:ext cx="214082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doreen.watteroth\Downloads\08---News---Text-Ad-Bel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612" y="1216025"/>
            <a:ext cx="181202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doreen.watteroth\Downloads\09---News---Text-Ad-In-Betw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2314" y="1216025"/>
            <a:ext cx="1904211" cy="1800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platzhalter 2"/>
          <p:cNvSpPr>
            <a:spLocks noGrp="1"/>
          </p:cNvSpPr>
          <p:nvPr>
            <p:ph type="body" sz="quarter" idx="16"/>
          </p:nvPr>
        </p:nvSpPr>
        <p:spPr>
          <a:xfrm>
            <a:off x="633413" y="4929393"/>
            <a:ext cx="6129337" cy="96950"/>
          </a:xfrm>
        </p:spPr>
        <p:txBody>
          <a:bodyPr>
            <a:spAutoFit/>
          </a:bodyPr>
          <a:lstStyle/>
          <a:p>
            <a:endParaRPr lang="en-US" sz="700" dirty="0"/>
          </a:p>
        </p:txBody>
      </p:sp>
    </p:spTree>
    <p:extLst>
      <p:ext uri="{BB962C8B-B14F-4D97-AF65-F5344CB8AC3E}">
        <p14:creationId xmlns:p14="http://schemas.microsoft.com/office/powerpoint/2010/main" val="102139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a:t>Advertising </a:t>
            </a:r>
            <a:r>
              <a:rPr lang="en-US" dirty="0" smtClean="0"/>
              <a:t>Forms </a:t>
            </a:r>
            <a:r>
              <a:rPr lang="en-US" dirty="0"/>
              <a:t>under </a:t>
            </a:r>
            <a:r>
              <a:rPr lang="en-US" dirty="0" smtClean="0"/>
              <a:t>Examination:</a:t>
            </a:r>
          </a:p>
          <a:p>
            <a:r>
              <a:rPr lang="de-DE" dirty="0" smtClean="0"/>
              <a:t>Native Ad and Search Ad</a:t>
            </a:r>
            <a:endParaRPr lang="de-DE" dirty="0"/>
          </a:p>
        </p:txBody>
      </p:sp>
      <p:sp>
        <p:nvSpPr>
          <p:cNvPr id="17" name="Rechteck 16"/>
          <p:cNvSpPr/>
          <p:nvPr/>
        </p:nvSpPr>
        <p:spPr bwMode="auto">
          <a:xfrm>
            <a:off x="38518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Native Ad</a:t>
            </a:r>
            <a:endParaRPr lang="de-DE" sz="1400" dirty="0"/>
          </a:p>
        </p:txBody>
      </p:sp>
      <p:sp>
        <p:nvSpPr>
          <p:cNvPr id="18" name="Rechteck 17"/>
          <p:cNvSpPr/>
          <p:nvPr/>
        </p:nvSpPr>
        <p:spPr bwMode="auto">
          <a:xfrm>
            <a:off x="2598423"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err="1" smtClean="0"/>
              <a:t>subtle</a:t>
            </a:r>
            <a:r>
              <a:rPr lang="de-DE" sz="1400" dirty="0" smtClean="0"/>
              <a:t> </a:t>
            </a:r>
            <a:r>
              <a:rPr lang="de-DE" sz="1400" dirty="0"/>
              <a:t>Native Tweets</a:t>
            </a:r>
          </a:p>
        </p:txBody>
      </p:sp>
      <p:sp>
        <p:nvSpPr>
          <p:cNvPr id="19" name="Rechteck 18"/>
          <p:cNvSpPr/>
          <p:nvPr/>
        </p:nvSpPr>
        <p:spPr bwMode="auto">
          <a:xfrm>
            <a:off x="4817650"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a:t>
            </a:r>
            <a:br>
              <a:rPr lang="de-DE" sz="1400" dirty="0" smtClean="0"/>
            </a:br>
            <a:r>
              <a:rPr lang="de-DE" sz="1400" dirty="0" smtClean="0"/>
              <a:t>High </a:t>
            </a:r>
            <a:r>
              <a:rPr lang="de-DE" sz="1400" dirty="0" err="1" smtClean="0"/>
              <a:t>Quantity</a:t>
            </a:r>
            <a:endParaRPr lang="de-DE" sz="1400" dirty="0"/>
          </a:p>
        </p:txBody>
      </p:sp>
      <p:sp>
        <p:nvSpPr>
          <p:cNvPr id="20" name="Rechteck 19"/>
          <p:cNvSpPr/>
          <p:nvPr/>
        </p:nvSpPr>
        <p:spPr bwMode="auto">
          <a:xfrm>
            <a:off x="703232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a:t>
            </a:r>
            <a:br>
              <a:rPr lang="de-DE" sz="1400" dirty="0" smtClean="0"/>
            </a:br>
            <a:r>
              <a:rPr lang="de-DE" sz="1400" dirty="0" smtClean="0"/>
              <a:t>Low </a:t>
            </a:r>
            <a:r>
              <a:rPr lang="de-DE" sz="1400" dirty="0" err="1" smtClean="0"/>
              <a:t>Quantity</a:t>
            </a:r>
            <a:endParaRPr lang="de-DE" sz="1400" dirty="0"/>
          </a:p>
        </p:txBody>
      </p:sp>
      <p:pic>
        <p:nvPicPr>
          <p:cNvPr id="21" name="Picture 2" descr="C:\Users\doreen.watteroth\Downloads\14---Search---Low-quant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627" y="1216025"/>
            <a:ext cx="193475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doreen.watteroth\Downloads\11---Native---Hidden-Native-A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4" y="1216025"/>
            <a:ext cx="156623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doreen.watteroth\Downloads\12---Twitter---Subtle-Native-Twee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5722" y="1216025"/>
            <a:ext cx="175064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doreen.watteroth\Downloads\13---Search---High-quantit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0907" y="1216025"/>
            <a:ext cx="1897552" cy="1800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platzhalter 2"/>
          <p:cNvSpPr>
            <a:spLocks noGrp="1"/>
          </p:cNvSpPr>
          <p:nvPr>
            <p:ph type="body" sz="quarter" idx="16"/>
          </p:nvPr>
        </p:nvSpPr>
        <p:spPr>
          <a:xfrm>
            <a:off x="633413" y="4929393"/>
            <a:ext cx="6129337" cy="96950"/>
          </a:xfrm>
        </p:spPr>
        <p:txBody>
          <a:bodyPr>
            <a:spAutoFit/>
          </a:bodyPr>
          <a:lstStyle/>
          <a:p>
            <a:endParaRPr lang="en-US" sz="700" dirty="0"/>
          </a:p>
        </p:txBody>
      </p:sp>
    </p:spTree>
    <p:extLst>
      <p:ext uri="{BB962C8B-B14F-4D97-AF65-F5344CB8AC3E}">
        <p14:creationId xmlns:p14="http://schemas.microsoft.com/office/powerpoint/2010/main" val="200267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psosGlobalTemplate">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A6AA"/>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4d81cc42fd662a3360be1cc3e1b1eace">
  <xsd:schema xmlns:xsd="http://www.w3.org/2001/XMLSchema" xmlns:xs="http://www.w3.org/2001/XMLSchema" xmlns:p="http://schemas.microsoft.com/office/2006/metadata/properties" xmlns:ns2="85c76272-7e4d-4f8f-89d1-3b227e52ef43" targetNamespace="http://schemas.microsoft.com/office/2006/metadata/properties" ma:root="true" ma:fieldsID="a71fa16961a370f0254f712e3742b8a9"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7401DA-9EF3-482B-A6B4-8FFAC81C75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9AFF7C-16E5-4F9C-9697-F581EBEA45D0}">
  <ds:schemaRefs>
    <ds:schemaRef ds:uri="http://schemas.microsoft.com/sharepoint/v3/contenttype/forms"/>
  </ds:schemaRefs>
</ds:datastoreItem>
</file>

<file path=customXml/itemProps3.xml><?xml version="1.0" encoding="utf-8"?>
<ds:datastoreItem xmlns:ds="http://schemas.openxmlformats.org/officeDocument/2006/customXml" ds:itemID="{9A928C91-71A7-4B9A-BBE7-ED9CF82C1C34}">
  <ds:schemaRefs>
    <ds:schemaRef ds:uri="http://purl.org/dc/dcmitype/"/>
    <ds:schemaRef ds:uri="85c76272-7e4d-4f8f-89d1-3b227e52ef43"/>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TotalTime>
  <Words>3366</Words>
  <Application>Microsoft Macintosh PowerPoint</Application>
  <PresentationFormat>On-screen Show (16:9)</PresentationFormat>
  <Paragraphs>602</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IpsosGlobalTemplate</vt:lpstr>
      <vt:lpstr>Perception of Online Advertising - Germany</vt:lpstr>
      <vt:lpstr>PowerPoint Presentation</vt:lpstr>
      <vt:lpstr>Methodology - Overview</vt:lpstr>
      <vt:lpstr>PowerPoint Presentation</vt:lpstr>
      <vt:lpstr>Advertising Form under Examination</vt:lpstr>
      <vt:lpstr>PowerPoint Presentation</vt:lpstr>
      <vt:lpstr>PowerPoint Presentation</vt:lpstr>
      <vt:lpstr>PowerPoint Presentation</vt:lpstr>
      <vt:lpstr>PowerPoint Presentation</vt:lpstr>
      <vt:lpstr>Online behavior</vt:lpstr>
      <vt:lpstr>PowerPoint Presentation</vt:lpstr>
      <vt:lpstr>Level of Disruption – Direct Questions</vt:lpstr>
      <vt:lpstr>PowerPoint Presentation</vt:lpstr>
      <vt:lpstr>PowerPoint Presentation</vt:lpstr>
      <vt:lpstr>PowerPoint Presentation</vt:lpstr>
      <vt:lpstr>PowerPoint Presentation</vt:lpstr>
      <vt:lpstr>PowerPoint Presentation</vt:lpstr>
      <vt:lpstr>PowerPoint Presentation</vt:lpstr>
      <vt:lpstr>Level of Disruption - Calculation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Demography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Ipsos MORI Colour Theme</dc:title>
  <dc:creator>Graphics Dude Ltd</dc:creator>
  <cp:lastModifiedBy>Benjamin Williams</cp:lastModifiedBy>
  <cp:revision>900</cp:revision>
  <cp:lastPrinted>2015-10-30T12:22:18Z</cp:lastPrinted>
  <dcterms:created xsi:type="dcterms:W3CDTF">2015-02-12T10:38:50Z</dcterms:created>
  <dcterms:modified xsi:type="dcterms:W3CDTF">2015-12-09T09:45:04Z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